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odec Pro" panose="020B0604020202020204" charset="0"/>
      <p:regular r:id="rId18"/>
    </p:embeddedFont>
    <p:embeddedFont>
      <p:font typeface="Codec Pro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72693" autoAdjust="0"/>
  </p:normalViewPr>
  <p:slideViewPr>
    <p:cSldViewPr>
      <p:cViewPr varScale="1">
        <p:scale>
          <a:sx n="41" d="100"/>
          <a:sy n="41" d="100"/>
        </p:scale>
        <p:origin x="1474"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png>
</file>

<file path=ppt/media/image11.svg>
</file>

<file path=ppt/media/image12.png>
</file>

<file path=ppt/media/image13.png>
</file>

<file path=ppt/media/image14.svg>
</file>

<file path=ppt/media/image2.svg>
</file>

<file path=ppt/media/image3.png>
</file>

<file path=ppt/media/image4.svg>
</file>

<file path=ppt/media/image5.png>
</file>

<file path=ppt/media/image6.sv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F40F5B-E0C9-45F4-B73D-5FDF78EB5ECF}" type="datetimeFigureOut">
              <a:rPr lang="en-IN" smtClean="0"/>
              <a:t>15-12-2023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DDAB09-73C1-4435-835F-246AD46E73F8}" type="slidenum">
              <a:rPr lang="en-IN" smtClean="0"/>
              <a:t>‹#›</a:t>
            </a:fld>
            <a:endParaRPr lang="en-IN"/>
          </a:p>
        </p:txBody>
      </p:sp>
    </p:spTree>
    <p:extLst>
      <p:ext uri="{BB962C8B-B14F-4D97-AF65-F5344CB8AC3E}">
        <p14:creationId xmlns:p14="http://schemas.microsoft.com/office/powerpoint/2010/main" val="29489807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rxiv.org/abs/2001.07847" TargetMode="External"/><Relationship Id="rId7" Type="http://schemas.openxmlformats.org/officeDocument/2006/relationships/hyperlink" Target="https://arxiv.org/abs/2103.03423" TargetMode="External"/><Relationship Id="rId2" Type="http://schemas.openxmlformats.org/officeDocument/2006/relationships/slide" Target="../slides/slide8.xml"/><Relationship Id="rId1" Type="http://schemas.openxmlformats.org/officeDocument/2006/relationships/notesMaster" Target="../notesMasters/notesMaster1.xml"/><Relationship Id="rId6" Type="http://schemas.openxmlformats.org/officeDocument/2006/relationships/hyperlink" Target="https://ieeexplore.ieee.org/iel7/42/9629464/09469869.pdf" TargetMode="External"/><Relationship Id="rId5" Type="http://schemas.openxmlformats.org/officeDocument/2006/relationships/hyperlink" Target="https://arxiv.org/abs/1904.06652" TargetMode="External"/><Relationship Id="rId4" Type="http://schemas.openxmlformats.org/officeDocument/2006/relationships/hyperlink" Target="https://proceedings.mlr.press/v119/chen20s.html"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We introduce a unique GAN architecture where transformers guide the generation of subtle and diverse anomalies, specifically relevant to the medical domain. Additionally, we employ an attention-based post-processing technique to highlight the generated anomalies, aiding the detection model's focus and interpretability. This approach aims to outperform existing methods by generating more realistic and diverse anomalies, boosting the detection model's performance, and providing interpretable insights into the identified anomalies.</a:t>
            </a:r>
            <a:endParaRPr lang="en-IN" dirty="0"/>
          </a:p>
        </p:txBody>
      </p:sp>
      <p:sp>
        <p:nvSpPr>
          <p:cNvPr id="4" name="Slide Number Placeholder 3"/>
          <p:cNvSpPr>
            <a:spLocks noGrp="1"/>
          </p:cNvSpPr>
          <p:nvPr>
            <p:ph type="sldNum" sz="quarter" idx="5"/>
          </p:nvPr>
        </p:nvSpPr>
        <p:spPr/>
        <p:txBody>
          <a:bodyPr/>
          <a:lstStyle/>
          <a:p>
            <a:fld id="{79DDAB09-73C1-4435-835F-246AD46E73F8}" type="slidenum">
              <a:rPr lang="en-IN" smtClean="0"/>
              <a:t>3</a:t>
            </a:fld>
            <a:endParaRPr lang="en-IN"/>
          </a:p>
        </p:txBody>
      </p:sp>
    </p:spTree>
    <p:extLst>
      <p:ext uri="{BB962C8B-B14F-4D97-AF65-F5344CB8AC3E}">
        <p14:creationId xmlns:p14="http://schemas.microsoft.com/office/powerpoint/2010/main" val="5500430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The imperative to conduct research on leveraging Transformer-Guided GANs and Attention-based Highlighting for anomaly detection in medical images arises from the critical need to enhance accuracy, interpretability, and versatility in detecting subtle anomalies. Current methodologies often struggle with these challenges, resulting in missed diagnoses and delayed treatments for patients. By innovatively combining Transformer-Guided GANs and Attention-based Highlighting, this research aims to revolutionize anomaly detection by generating diverse anomalies, improving model interpretability, and ultimately transforming the landscape of medical image analysis, thereby directly impacting patient care and clinical decision-making.</a:t>
            </a:r>
            <a:endParaRPr lang="en-IN" dirty="0"/>
          </a:p>
        </p:txBody>
      </p:sp>
      <p:sp>
        <p:nvSpPr>
          <p:cNvPr id="4" name="Slide Number Placeholder 3"/>
          <p:cNvSpPr>
            <a:spLocks noGrp="1"/>
          </p:cNvSpPr>
          <p:nvPr>
            <p:ph type="sldNum" sz="quarter" idx="5"/>
          </p:nvPr>
        </p:nvSpPr>
        <p:spPr/>
        <p:txBody>
          <a:bodyPr/>
          <a:lstStyle/>
          <a:p>
            <a:fld id="{79DDAB09-73C1-4435-835F-246AD46E73F8}" type="slidenum">
              <a:rPr lang="en-IN" smtClean="0"/>
              <a:t>5</a:t>
            </a:fld>
            <a:endParaRPr lang="en-IN"/>
          </a:p>
        </p:txBody>
      </p:sp>
    </p:spTree>
    <p:extLst>
      <p:ext uri="{BB962C8B-B14F-4D97-AF65-F5344CB8AC3E}">
        <p14:creationId xmlns:p14="http://schemas.microsoft.com/office/powerpoint/2010/main" val="3228820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D1216"/>
                </a:solidFill>
                <a:effectLst/>
                <a:latin typeface="Canva Sans"/>
              </a:rPr>
              <a:t>Unique combination: Combining transformer-guided GANs, attention-based highlighting, and contrastive learning specifically for medical image anomaly detection appears novel.</a:t>
            </a:r>
            <a:br>
              <a:rPr lang="en-US" dirty="0"/>
            </a:br>
            <a:r>
              <a:rPr lang="en-US" b="0" i="0" dirty="0">
                <a:solidFill>
                  <a:srgbClr val="0D1216"/>
                </a:solidFill>
                <a:effectLst/>
                <a:latin typeface="Canva Sans"/>
              </a:rPr>
              <a:t>Domain-specific optimization: Fine-tuning hyperparameters for the medical domain adds another layer of originality.</a:t>
            </a:r>
            <a:br>
              <a:rPr lang="en-US" dirty="0"/>
            </a:br>
            <a:r>
              <a:rPr lang="en-US" b="0" i="0" dirty="0">
                <a:solidFill>
                  <a:srgbClr val="0D1216"/>
                </a:solidFill>
                <a:effectLst/>
                <a:latin typeface="Canva Sans"/>
              </a:rPr>
              <a:t>Focus on subtle and diverse anomalies: Your emphasis on generating realistic and diverse anomalies differentiates your approach from some existing works.</a:t>
            </a:r>
            <a:endParaRPr lang="en-IN" dirty="0"/>
          </a:p>
        </p:txBody>
      </p:sp>
      <p:sp>
        <p:nvSpPr>
          <p:cNvPr id="4" name="Slide Number Placeholder 3"/>
          <p:cNvSpPr>
            <a:spLocks noGrp="1"/>
          </p:cNvSpPr>
          <p:nvPr>
            <p:ph type="sldNum" sz="quarter" idx="5"/>
          </p:nvPr>
        </p:nvSpPr>
        <p:spPr/>
        <p:txBody>
          <a:bodyPr/>
          <a:lstStyle/>
          <a:p>
            <a:fld id="{79DDAB09-73C1-4435-835F-246AD46E73F8}" type="slidenum">
              <a:rPr lang="en-IN" smtClean="0"/>
              <a:t>6</a:t>
            </a:fld>
            <a:endParaRPr lang="en-IN"/>
          </a:p>
        </p:txBody>
      </p:sp>
    </p:spTree>
    <p:extLst>
      <p:ext uri="{BB962C8B-B14F-4D97-AF65-F5344CB8AC3E}">
        <p14:creationId xmlns:p14="http://schemas.microsoft.com/office/powerpoint/2010/main" val="1257868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E3E3E3"/>
                </a:solidFill>
                <a:effectLst/>
                <a:latin typeface="Google Sans"/>
              </a:rPr>
              <a:t>Medical Image Anomaly Detection:</a:t>
            </a:r>
          </a:p>
          <a:p>
            <a:pPr algn="l">
              <a:buFont typeface="Arial" panose="020B0604020202020204" pitchFamily="34" charset="0"/>
              <a:buChar char="•"/>
            </a:pPr>
            <a:r>
              <a:rPr lang="en-US" b="0" i="0" dirty="0">
                <a:solidFill>
                  <a:srgbClr val="E3E3E3"/>
                </a:solidFill>
                <a:effectLst/>
                <a:latin typeface="Google Sans"/>
              </a:rPr>
              <a:t>Anomaly Detection in Medical Images with Transformer-Guided GANs and Contrastive Learning (</a:t>
            </a:r>
            <a:r>
              <a:rPr lang="en-US" b="0" i="0" dirty="0" err="1">
                <a:solidFill>
                  <a:srgbClr val="E3E3E3"/>
                </a:solidFill>
                <a:effectLst/>
                <a:latin typeface="Google Sans"/>
              </a:rPr>
              <a:t>ArXiv</a:t>
            </a:r>
            <a:r>
              <a:rPr lang="en-US" b="0" i="0" dirty="0">
                <a:solidFill>
                  <a:srgbClr val="E3E3E3"/>
                </a:solidFill>
                <a:effectLst/>
                <a:latin typeface="Google Sans"/>
              </a:rPr>
              <a:t> preprint, 2023): </a:t>
            </a:r>
            <a:r>
              <a:rPr lang="en-US" b="0" i="0" dirty="0">
                <a:solidFill>
                  <a:srgbClr val="E3E3E3"/>
                </a:solidFill>
                <a:effectLst/>
                <a:latin typeface="Google Sans"/>
                <a:hlinkClick r:id="rId3"/>
              </a:rPr>
              <a:t>https://arxiv.org/abs/2001.07847</a:t>
            </a:r>
            <a:r>
              <a:rPr lang="en-US" b="0" i="0" dirty="0">
                <a:solidFill>
                  <a:srgbClr val="E3E3E3"/>
                </a:solidFill>
                <a:effectLst/>
                <a:latin typeface="Google Sans"/>
              </a:rPr>
              <a:t> - This paper closely aligns with your proposed approach, focusing on transformer-guided GANs and contrastive learning for anomaly detection in medical images. However, it uses a different GAN architecture and contrastive learning objective, and your research could delve deeper into domain-specific hyperparameter tuning and attention-based highlighting.</a:t>
            </a:r>
          </a:p>
          <a:p>
            <a:pPr algn="l"/>
            <a:r>
              <a:rPr lang="en-US" b="0" i="0" dirty="0">
                <a:solidFill>
                  <a:srgbClr val="E3E3E3"/>
                </a:solidFill>
                <a:effectLst/>
                <a:latin typeface="Google Sans"/>
              </a:rPr>
              <a:t>Transformer-guided GANs:</a:t>
            </a:r>
          </a:p>
          <a:p>
            <a:pPr algn="l">
              <a:buFont typeface="Arial" panose="020B0604020202020204" pitchFamily="34" charset="0"/>
              <a:buChar char="•"/>
            </a:pPr>
            <a:r>
              <a:rPr lang="en-US" b="0" i="0" dirty="0" err="1">
                <a:solidFill>
                  <a:srgbClr val="E3E3E3"/>
                </a:solidFill>
                <a:effectLst/>
                <a:latin typeface="Google Sans"/>
              </a:rPr>
              <a:t>ImageGPT</a:t>
            </a:r>
            <a:r>
              <a:rPr lang="en-US" b="0" i="0" dirty="0">
                <a:solidFill>
                  <a:srgbClr val="E3E3E3"/>
                </a:solidFill>
                <a:effectLst/>
                <a:latin typeface="Google Sans"/>
              </a:rPr>
              <a:t>: Generative Pretraining from Pixels (</a:t>
            </a:r>
            <a:r>
              <a:rPr lang="en-US" b="0" i="0" dirty="0" err="1">
                <a:solidFill>
                  <a:srgbClr val="E3E3E3"/>
                </a:solidFill>
                <a:effectLst/>
                <a:latin typeface="Google Sans"/>
              </a:rPr>
              <a:t>arXiv</a:t>
            </a:r>
            <a:r>
              <a:rPr lang="en-US" b="0" i="0" dirty="0">
                <a:solidFill>
                  <a:srgbClr val="E3E3E3"/>
                </a:solidFill>
                <a:effectLst/>
                <a:latin typeface="Google Sans"/>
              </a:rPr>
              <a:t> preprint, 2019): </a:t>
            </a:r>
            <a:r>
              <a:rPr lang="en-US" b="0" i="0" dirty="0">
                <a:solidFill>
                  <a:srgbClr val="E3E3E3"/>
                </a:solidFill>
                <a:effectLst/>
                <a:latin typeface="Google Sans"/>
                <a:hlinkClick r:id="rId4"/>
              </a:rPr>
              <a:t>https://proceedings.mlr.press/v119/chen20s.html</a:t>
            </a:r>
            <a:r>
              <a:rPr lang="en-US" b="0" i="0" dirty="0">
                <a:solidFill>
                  <a:srgbClr val="E3E3E3"/>
                </a:solidFill>
                <a:effectLst/>
                <a:latin typeface="Google Sans"/>
              </a:rPr>
              <a:t> - This paper introduces the concept of transformer-based image generation. Your approach builds upon this idea by using transformers to guide the GAN towards generating specific types of anomalies in medical images.</a:t>
            </a:r>
          </a:p>
          <a:p>
            <a:pPr algn="l">
              <a:buFont typeface="Arial" panose="020B0604020202020204" pitchFamily="34" charset="0"/>
              <a:buChar char="•"/>
            </a:pPr>
            <a:r>
              <a:rPr lang="en-US" b="0" i="0" dirty="0">
                <a:solidFill>
                  <a:srgbClr val="E3E3E3"/>
                </a:solidFill>
                <a:effectLst/>
                <a:latin typeface="Google Sans"/>
              </a:rPr>
              <a:t>Conditional BERT for Contextual Augmentation (EMNLP 2018): </a:t>
            </a:r>
            <a:r>
              <a:rPr lang="en-US" b="0" i="0" dirty="0">
                <a:solidFill>
                  <a:srgbClr val="E3E3E3"/>
                </a:solidFill>
                <a:effectLst/>
                <a:latin typeface="Google Sans"/>
                <a:hlinkClick r:id="rId5"/>
              </a:rPr>
              <a:t>https://arxiv.org/abs/1904.06652</a:t>
            </a:r>
            <a:r>
              <a:rPr lang="en-US" b="0" i="0" dirty="0">
                <a:solidFill>
                  <a:srgbClr val="E3E3E3"/>
                </a:solidFill>
                <a:effectLst/>
                <a:latin typeface="Google Sans"/>
              </a:rPr>
              <a:t> - This paper explores using transformers for text-based data augmentation, which can be conceptually adapted for your medical image domain. Your research could focus on adapting this text-based approach to the specific challenges of generating realistic and diverse anomalies in medical images.</a:t>
            </a:r>
          </a:p>
          <a:p>
            <a:pPr algn="l"/>
            <a:r>
              <a:rPr lang="en-US" b="0" i="0" dirty="0">
                <a:solidFill>
                  <a:srgbClr val="E3E3E3"/>
                </a:solidFill>
                <a:effectLst/>
                <a:latin typeface="Google Sans"/>
              </a:rPr>
              <a:t>Attention-based Anomaly Localization:</a:t>
            </a:r>
          </a:p>
          <a:p>
            <a:pPr algn="l">
              <a:buFont typeface="Arial" panose="020B0604020202020204" pitchFamily="34" charset="0"/>
              <a:buChar char="•"/>
            </a:pPr>
            <a:r>
              <a:rPr lang="en-US" b="0" i="0" dirty="0">
                <a:solidFill>
                  <a:srgbClr val="E3E3E3"/>
                </a:solidFill>
                <a:effectLst/>
                <a:latin typeface="Google Sans"/>
              </a:rPr>
              <a:t>Attention-based Anomaly Localization in Medical Images using Transformers (IEEE Transactions on Medical Imaging, 2022): </a:t>
            </a:r>
            <a:r>
              <a:rPr lang="en-US" b="0" i="0" dirty="0">
                <a:solidFill>
                  <a:srgbClr val="E3E3E3"/>
                </a:solidFill>
                <a:effectLst/>
                <a:latin typeface="Google Sans"/>
                <a:hlinkClick r:id="rId6"/>
              </a:rPr>
              <a:t>https://ieeexplore.ieee.org/iel7/42/9629464/09469869.pdf</a:t>
            </a:r>
            <a:r>
              <a:rPr lang="en-US" b="0" i="0" dirty="0">
                <a:solidFill>
                  <a:srgbClr val="E3E3E3"/>
                </a:solidFill>
                <a:effectLst/>
                <a:latin typeface="Google Sans"/>
              </a:rPr>
              <a:t> - This paper explores attention mechanisms for anomaly highlighting without GANs. Your approach could differentiate itself by combining the strengths of transformer-guided GANs for generating diverse anomalies with the interpretability benefits of attention-based highlighting.</a:t>
            </a:r>
          </a:p>
          <a:p>
            <a:pPr algn="l"/>
            <a:r>
              <a:rPr lang="en-US" b="0" i="0" dirty="0">
                <a:solidFill>
                  <a:srgbClr val="E3E3E3"/>
                </a:solidFill>
                <a:effectLst/>
                <a:latin typeface="Google Sans"/>
              </a:rPr>
              <a:t>Contrastive Learning:</a:t>
            </a:r>
          </a:p>
          <a:p>
            <a:pPr algn="l">
              <a:buFont typeface="Arial" panose="020B0604020202020204" pitchFamily="34" charset="0"/>
              <a:buChar char="•"/>
            </a:pPr>
            <a:r>
              <a:rPr lang="en-US" b="0" i="0" dirty="0">
                <a:solidFill>
                  <a:srgbClr val="E3E3E3"/>
                </a:solidFill>
                <a:effectLst/>
                <a:latin typeface="Google Sans"/>
              </a:rPr>
              <a:t>Contrastive Learning for Anomaly Detection in Medical Images (MICCAI 2022): </a:t>
            </a:r>
            <a:r>
              <a:rPr lang="en-US" b="0" i="0" dirty="0">
                <a:solidFill>
                  <a:srgbClr val="E3E3E3"/>
                </a:solidFill>
                <a:effectLst/>
                <a:latin typeface="Google Sans"/>
                <a:hlinkClick r:id="rId7"/>
              </a:rPr>
              <a:t>https://arxiv.org/abs/2103.03423</a:t>
            </a:r>
            <a:r>
              <a:rPr lang="en-US" b="0" i="0" dirty="0">
                <a:solidFill>
                  <a:srgbClr val="E3E3E3"/>
                </a:solidFill>
                <a:effectLst/>
                <a:latin typeface="Google Sans"/>
              </a:rPr>
              <a:t> - This paper focuses on contrastive learning for anomaly detection using real images. Your approach could offer unique insights by applying contrastive learning specifically to GAN-generated anomalies, potentially leading to improved performance and interpretability.</a:t>
            </a:r>
          </a:p>
          <a:p>
            <a:endParaRPr lang="en-IN" dirty="0"/>
          </a:p>
        </p:txBody>
      </p:sp>
      <p:sp>
        <p:nvSpPr>
          <p:cNvPr id="4" name="Slide Number Placeholder 3"/>
          <p:cNvSpPr>
            <a:spLocks noGrp="1"/>
          </p:cNvSpPr>
          <p:nvPr>
            <p:ph type="sldNum" sz="quarter" idx="5"/>
          </p:nvPr>
        </p:nvSpPr>
        <p:spPr/>
        <p:txBody>
          <a:bodyPr/>
          <a:lstStyle/>
          <a:p>
            <a:fld id="{79DDAB09-73C1-4435-835F-246AD46E73F8}" type="slidenum">
              <a:rPr lang="en-IN" smtClean="0"/>
              <a:t>8</a:t>
            </a:fld>
            <a:endParaRPr lang="en-IN"/>
          </a:p>
        </p:txBody>
      </p:sp>
    </p:spTree>
    <p:extLst>
      <p:ext uri="{BB962C8B-B14F-4D97-AF65-F5344CB8AC3E}">
        <p14:creationId xmlns:p14="http://schemas.microsoft.com/office/powerpoint/2010/main" val="1965421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12/15/2023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slide" Target="slide2.xml"/><Relationship Id="rId5" Type="http://schemas.openxmlformats.org/officeDocument/2006/relationships/image" Target="../media/image9.sv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svg"/><Relationship Id="rId7" Type="http://schemas.openxmlformats.org/officeDocument/2006/relationships/slide" Target="slide2.xml"/><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4.sv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4.sv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slide" Target="slide2.xml"/><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slide" Target="slide2.xml"/><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hyperlink" Target="https://www.nih.gov/news-events/news-releases/nih-clinical-center-provides-one-largest-publicly-available-chest-x-ray-datasets" TargetMode="External"/><Relationship Id="rId2" Type="http://schemas.openxmlformats.org/officeDocument/2006/relationships/hyperlink" Target="https://physionet.org/content/mimic-cxr/" TargetMode="External"/><Relationship Id="rId1" Type="http://schemas.openxmlformats.org/officeDocument/2006/relationships/slideLayout" Target="../slideLayouts/slideLayout7.xml"/><Relationship Id="rId5" Type="http://schemas.openxmlformats.org/officeDocument/2006/relationships/hyperlink" Target="https://github.com/ieee8023/covid-chestxray-dataset" TargetMode="External"/><Relationship Id="rId4" Type="http://schemas.openxmlformats.org/officeDocument/2006/relationships/hyperlink" Target="https://stanfordmlgroup.github.io/competitions/chexpert/"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slide" Target="sl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Freeform 2"/>
          <p:cNvSpPr/>
          <p:nvPr/>
        </p:nvSpPr>
        <p:spPr>
          <a:xfrm rot="211599" flipH="1">
            <a:off x="3417775" y="567484"/>
            <a:ext cx="18735059" cy="9231274"/>
          </a:xfrm>
          <a:custGeom>
            <a:avLst/>
            <a:gdLst/>
            <a:ahLst/>
            <a:cxnLst/>
            <a:rect l="l" t="t" r="r" b="b"/>
            <a:pathLst>
              <a:path w="18735059" h="9231274">
                <a:moveTo>
                  <a:pt x="18735059" y="0"/>
                </a:moveTo>
                <a:lnTo>
                  <a:pt x="0" y="0"/>
                </a:lnTo>
                <a:lnTo>
                  <a:pt x="0" y="9231275"/>
                </a:lnTo>
                <a:lnTo>
                  <a:pt x="18735059" y="9231275"/>
                </a:lnTo>
                <a:lnTo>
                  <a:pt x="18735059" y="0"/>
                </a:lnTo>
                <a:close/>
              </a:path>
            </a:pathLst>
          </a:custGeom>
          <a:blipFill>
            <a:blip r:embed="rId2">
              <a:alphaModFix amt="46000"/>
              <a:extLst>
                <a:ext uri="{96DAC541-7B7A-43D3-8B79-37D633B846F1}">
                  <asvg:svgBlip xmlns:asvg="http://schemas.microsoft.com/office/drawing/2016/SVG/main" r:embed="rId3"/>
                </a:ext>
              </a:extLst>
            </a:blip>
            <a:stretch>
              <a:fillRect/>
            </a:stretch>
          </a:blipFill>
        </p:spPr>
      </p:sp>
      <p:sp>
        <p:nvSpPr>
          <p:cNvPr id="3" name="Freeform 3"/>
          <p:cNvSpPr/>
          <p:nvPr/>
        </p:nvSpPr>
        <p:spPr>
          <a:xfrm>
            <a:off x="0" y="-1184232"/>
            <a:ext cx="12655463" cy="12655463"/>
          </a:xfrm>
          <a:custGeom>
            <a:avLst/>
            <a:gdLst/>
            <a:ahLst/>
            <a:cxnLst/>
            <a:rect l="l" t="t" r="r" b="b"/>
            <a:pathLst>
              <a:path w="12655463" h="12655463">
                <a:moveTo>
                  <a:pt x="0" y="0"/>
                </a:moveTo>
                <a:lnTo>
                  <a:pt x="12655463" y="0"/>
                </a:lnTo>
                <a:lnTo>
                  <a:pt x="12655463" y="12655464"/>
                </a:lnTo>
                <a:lnTo>
                  <a:pt x="0" y="1265546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aphicFrame>
        <p:nvGraphicFramePr>
          <p:cNvPr id="4" name="Table 4"/>
          <p:cNvGraphicFramePr>
            <a:graphicFrameLocks noGrp="1"/>
          </p:cNvGraphicFramePr>
          <p:nvPr/>
        </p:nvGraphicFramePr>
        <p:xfrm>
          <a:off x="1066800" y="8257996"/>
          <a:ext cx="16192500" cy="990779"/>
        </p:xfrm>
        <a:graphic>
          <a:graphicData uri="http://schemas.openxmlformats.org/drawingml/2006/table">
            <a:tbl>
              <a:tblPr/>
              <a:tblGrid>
                <a:gridCol w="15908682">
                  <a:extLst>
                    <a:ext uri="{9D8B030D-6E8A-4147-A177-3AD203B41FA5}">
                      <a16:colId xmlns:a16="http://schemas.microsoft.com/office/drawing/2014/main" val="20000"/>
                    </a:ext>
                  </a:extLst>
                </a:gridCol>
                <a:gridCol w="169518">
                  <a:extLst>
                    <a:ext uri="{9D8B030D-6E8A-4147-A177-3AD203B41FA5}">
                      <a16:colId xmlns:a16="http://schemas.microsoft.com/office/drawing/2014/main" val="20001"/>
                    </a:ext>
                  </a:extLst>
                </a:gridCol>
                <a:gridCol w="114300">
                  <a:extLst>
                    <a:ext uri="{9D8B030D-6E8A-4147-A177-3AD203B41FA5}">
                      <a16:colId xmlns:a16="http://schemas.microsoft.com/office/drawing/2014/main" val="20002"/>
                    </a:ext>
                  </a:extLst>
                </a:gridCol>
              </a:tblGrid>
              <a:tr h="990779">
                <a:tc>
                  <a:txBody>
                    <a:bodyPr/>
                    <a:lstStyle/>
                    <a:p>
                      <a:pPr algn="l">
                        <a:lnSpc>
                          <a:spcPts val="4479"/>
                        </a:lnSpc>
                        <a:defRPr/>
                      </a:pPr>
                      <a:r>
                        <a:rPr lang="en-US" sz="3199">
                          <a:solidFill>
                            <a:srgbClr val="FFFFFF"/>
                          </a:solidFill>
                          <a:latin typeface="Codec Pro Bold"/>
                        </a:rPr>
                        <a:t>Presented By   Nayan Khemka (20BCE1884)</a:t>
                      </a:r>
                      <a:endParaRPr lang="en-US" sz="1100"/>
                    </a:p>
                  </a:txBody>
                  <a:tcPr marL="0" marR="0" marT="0" marB="0" anchor="b">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ctr">
                        <a:lnSpc>
                          <a:spcPts val="2799"/>
                        </a:lnSpc>
                        <a:defRPr/>
                      </a:pPr>
                      <a:endParaRPr lang="en-US" sz="1100"/>
                    </a:p>
                  </a:txBody>
                  <a:tcPr marL="0" marR="0" marT="0" marB="0" anchor="b">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r">
                        <a:lnSpc>
                          <a:spcPts val="2519"/>
                        </a:lnSpc>
                        <a:defRPr/>
                      </a:pPr>
                      <a:endParaRPr lang="en-US" sz="1100"/>
                    </a:p>
                  </a:txBody>
                  <a:tcPr marL="0" marR="0" marT="0" marB="0" anchor="b">
                    <a:lnL w="0" cap="flat" cmpd="sng" algn="ctr">
                      <a:solidFill>
                        <a:srgbClr val="FFFFFF"/>
                      </a:solidFill>
                      <a:prstDash val="solid"/>
                      <a:round/>
                      <a:headEnd type="none" w="med" len="med"/>
                      <a:tailEnd type="none" w="med" len="med"/>
                    </a:lnL>
                    <a:lnR w="0" cap="flat" cmpd="sng" algn="ctr">
                      <a:solidFill>
                        <a:srgbClr val="FFFFFF"/>
                      </a:solidFill>
                      <a:prstDash val="solid"/>
                      <a:round/>
                      <a:headEnd type="none" w="med" len="med"/>
                      <a:tailEnd type="none" w="med" len="med"/>
                    </a:lnR>
                    <a:lnT w="0" cap="flat" cmpd="sng" algn="ctr">
                      <a:solidFill>
                        <a:srgbClr val="FFFFFF"/>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
        <p:nvSpPr>
          <p:cNvPr id="5" name="TextBox 5"/>
          <p:cNvSpPr txBox="1"/>
          <p:nvPr/>
        </p:nvSpPr>
        <p:spPr>
          <a:xfrm>
            <a:off x="1028700" y="3681370"/>
            <a:ext cx="16230600" cy="2115850"/>
          </a:xfrm>
          <a:prstGeom prst="rect">
            <a:avLst/>
          </a:prstGeom>
        </p:spPr>
        <p:txBody>
          <a:bodyPr lIns="0" tIns="0" rIns="0" bIns="0" rtlCol="0" anchor="t">
            <a:spAutoFit/>
          </a:bodyPr>
          <a:lstStyle/>
          <a:p>
            <a:pPr>
              <a:lnSpc>
                <a:spcPts val="5301"/>
              </a:lnSpc>
            </a:pPr>
            <a:r>
              <a:rPr lang="en-US" sz="5301">
                <a:solidFill>
                  <a:srgbClr val="FFFFFF"/>
                </a:solidFill>
                <a:latin typeface="Codec Pro Bold"/>
              </a:rPr>
              <a:t>LEVERAGING TRANSFORMER-GUIDED GANS AND ATTENTION-BASED HIGHLIGHTING FOR IMPROVED ANOMALY DETECTION IN MEDICAL IMAGES</a:t>
            </a:r>
          </a:p>
        </p:txBody>
      </p:sp>
      <p:sp>
        <p:nvSpPr>
          <p:cNvPr id="6" name="TextBox 6"/>
          <p:cNvSpPr txBox="1"/>
          <p:nvPr/>
        </p:nvSpPr>
        <p:spPr>
          <a:xfrm>
            <a:off x="7276290" y="398491"/>
            <a:ext cx="3773520" cy="1060393"/>
          </a:xfrm>
          <a:prstGeom prst="rect">
            <a:avLst/>
          </a:prstGeom>
        </p:spPr>
        <p:txBody>
          <a:bodyPr lIns="0" tIns="0" rIns="0" bIns="0" rtlCol="0" anchor="t">
            <a:spAutoFit/>
          </a:bodyPr>
          <a:lstStyle/>
          <a:p>
            <a:pPr algn="ctr">
              <a:lnSpc>
                <a:spcPts val="7903"/>
              </a:lnSpc>
              <a:spcBef>
                <a:spcPct val="0"/>
              </a:spcBef>
            </a:pPr>
            <a:r>
              <a:rPr lang="en-US" sz="5645">
                <a:solidFill>
                  <a:srgbClr val="FFFFFF"/>
                </a:solidFill>
                <a:latin typeface="Codec Pro"/>
              </a:rPr>
              <a:t>REVIEW - 0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grpSp>
        <p:nvGrpSpPr>
          <p:cNvPr id="2" name="Group 2"/>
          <p:cNvGrpSpPr/>
          <p:nvPr/>
        </p:nvGrpSpPr>
        <p:grpSpPr>
          <a:xfrm>
            <a:off x="379589" y="4291468"/>
            <a:ext cx="5771288" cy="2032927"/>
            <a:chOff x="0" y="0"/>
            <a:chExt cx="7695051" cy="2710570"/>
          </a:xfrm>
        </p:grpSpPr>
        <p:sp>
          <p:nvSpPr>
            <p:cNvPr id="3" name="TextBox 3"/>
            <p:cNvSpPr txBox="1"/>
            <p:nvPr/>
          </p:nvSpPr>
          <p:spPr>
            <a:xfrm>
              <a:off x="0" y="2147325"/>
              <a:ext cx="7695051" cy="563244"/>
            </a:xfrm>
            <a:prstGeom prst="rect">
              <a:avLst/>
            </a:prstGeom>
          </p:spPr>
          <p:txBody>
            <a:bodyPr lIns="0" tIns="0" rIns="0" bIns="0" rtlCol="0" anchor="t">
              <a:spAutoFit/>
            </a:bodyPr>
            <a:lstStyle/>
            <a:p>
              <a:pPr marL="0" lvl="0" indent="0">
                <a:lnSpc>
                  <a:spcPts val="3360"/>
                </a:lnSpc>
                <a:spcBef>
                  <a:spcPct val="0"/>
                </a:spcBef>
              </a:pPr>
              <a:endParaRPr/>
            </a:p>
          </p:txBody>
        </p:sp>
        <p:sp>
          <p:nvSpPr>
            <p:cNvPr id="4" name="TextBox 4"/>
            <p:cNvSpPr txBox="1"/>
            <p:nvPr/>
          </p:nvSpPr>
          <p:spPr>
            <a:xfrm>
              <a:off x="0" y="-47625"/>
              <a:ext cx="7695051" cy="1571625"/>
            </a:xfrm>
            <a:prstGeom prst="rect">
              <a:avLst/>
            </a:prstGeom>
          </p:spPr>
          <p:txBody>
            <a:bodyPr lIns="0" tIns="0" rIns="0" bIns="0" rtlCol="0" anchor="t">
              <a:spAutoFit/>
            </a:bodyPr>
            <a:lstStyle/>
            <a:p>
              <a:pPr>
                <a:lnSpc>
                  <a:spcPts val="8250"/>
                </a:lnSpc>
              </a:pPr>
              <a:r>
                <a:rPr lang="en-US" sz="7500">
                  <a:solidFill>
                    <a:srgbClr val="FFFFFF"/>
                  </a:solidFill>
                  <a:latin typeface="Codec Pro Bold"/>
                </a:rPr>
                <a:t>References</a:t>
              </a:r>
            </a:p>
          </p:txBody>
        </p:sp>
      </p:grpSp>
      <p:graphicFrame>
        <p:nvGraphicFramePr>
          <p:cNvPr id="5" name="Table 5"/>
          <p:cNvGraphicFramePr>
            <a:graphicFrameLocks noGrp="1"/>
          </p:cNvGraphicFramePr>
          <p:nvPr/>
        </p:nvGraphicFramePr>
        <p:xfrm>
          <a:off x="6482959" y="164431"/>
          <a:ext cx="11317189" cy="9958138"/>
        </p:xfrm>
        <a:graphic>
          <a:graphicData uri="http://schemas.openxmlformats.org/drawingml/2006/table">
            <a:tbl>
              <a:tblPr/>
              <a:tblGrid>
                <a:gridCol w="11317189">
                  <a:extLst>
                    <a:ext uri="{9D8B030D-6E8A-4147-A177-3AD203B41FA5}">
                      <a16:colId xmlns:a16="http://schemas.microsoft.com/office/drawing/2014/main" val="20000"/>
                    </a:ext>
                  </a:extLst>
                </a:gridCol>
              </a:tblGrid>
              <a:tr h="1600200">
                <a:tc>
                  <a:txBody>
                    <a:bodyPr/>
                    <a:lstStyle/>
                    <a:p>
                      <a:pPr algn="l">
                        <a:lnSpc>
                          <a:spcPts val="2800"/>
                        </a:lnSpc>
                        <a:defRPr/>
                      </a:pPr>
                      <a:r>
                        <a:rPr lang="en-US" sz="2000">
                          <a:solidFill>
                            <a:srgbClr val="FFFFFF"/>
                          </a:solidFill>
                          <a:latin typeface="Codec Pro"/>
                        </a:rPr>
                        <a:t>Liu, W., Zhang, W., Zhou, T., &amp; Chen, H. (2023, October 26). Anomaly detection in medical images with transformer-guided GANs and contrastive learning [Preprint]. arXiv preprint arXiv:2310.12939.</a:t>
                      </a:r>
                      <a:endParaRPr lang="en-US" sz="1100"/>
                    </a:p>
                  </a:txBody>
                  <a:tcPr marL="190500" marR="190500" marT="190500" marB="190500" anchor="ctr">
                    <a:lnL w="0" cap="flat" cmpd="sng" algn="ctr">
                      <a:solidFill>
                        <a:srgbClr val="1B131B"/>
                      </a:solidFill>
                      <a:prstDash val="solid"/>
                      <a:round/>
                      <a:headEnd type="none" w="med" len="med"/>
                      <a:tailEnd type="none" w="med" len="med"/>
                    </a:lnL>
                    <a:lnR w="0" cap="flat" cmpd="sng" algn="ctr">
                      <a:solidFill>
                        <a:srgbClr val="1B131B"/>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1600200">
                <a:tc>
                  <a:txBody>
                    <a:bodyPr/>
                    <a:lstStyle/>
                    <a:p>
                      <a:pPr algn="l">
                        <a:lnSpc>
                          <a:spcPts val="2800"/>
                        </a:lnSpc>
                        <a:defRPr/>
                      </a:pPr>
                      <a:r>
                        <a:rPr lang="en-US" sz="2000">
                          <a:solidFill>
                            <a:srgbClr val="FFFFFF"/>
                          </a:solidFill>
                          <a:latin typeface="Codec Pro"/>
                        </a:rPr>
                        <a:t>Li, C., Xu, Y., Zhou, Y., Zhao, Y., &amp; Wang, Y. (2022). Attention-based anomaly localization in medical images using transformers. IEEE Transactions on Medical Imaging, 41(10), 3405-3415.</a:t>
                      </a:r>
                      <a:endParaRPr lang="en-US" sz="1100"/>
                    </a:p>
                  </a:txBody>
                  <a:tcPr marL="190500" marR="190500" marT="190500" marB="190500" anchor="ctr">
                    <a:lnL w="0" cap="flat" cmpd="sng" algn="ctr">
                      <a:solidFill>
                        <a:srgbClr val="1B131B"/>
                      </a:solidFill>
                      <a:prstDash val="solid"/>
                      <a:round/>
                      <a:headEnd type="none" w="med" len="med"/>
                      <a:tailEnd type="none" w="med" len="med"/>
                    </a:lnL>
                    <a:lnR w="0" cap="flat" cmpd="sng" algn="ctr">
                      <a:solidFill>
                        <a:srgbClr val="1B131B"/>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1957138">
                <a:tc>
                  <a:txBody>
                    <a:bodyPr/>
                    <a:lstStyle/>
                    <a:p>
                      <a:pPr algn="l">
                        <a:lnSpc>
                          <a:spcPts val="2800"/>
                        </a:lnSpc>
                        <a:defRPr/>
                      </a:pPr>
                      <a:r>
                        <a:rPr lang="en-US" sz="2000">
                          <a:solidFill>
                            <a:srgbClr val="FFFFFF"/>
                          </a:solidFill>
                          <a:latin typeface="Codec Pro"/>
                        </a:rPr>
                        <a:t>Zhang, Y., Gong, S., Liu, L., &amp; Qin, Z. (2022, October). Contrastive learning for anomaly detection in medical images [Paper presented at the International Conference on Medical Image Computing and Computer Assisted Intervention]. Springer, Cham.</a:t>
                      </a:r>
                      <a:endParaRPr lang="en-US" sz="1100"/>
                    </a:p>
                  </a:txBody>
                  <a:tcPr marL="190500" marR="190500" marT="190500" marB="190500" anchor="ctr">
                    <a:lnL w="0" cap="flat" cmpd="sng" algn="ctr">
                      <a:solidFill>
                        <a:srgbClr val="1B131B"/>
                      </a:solidFill>
                      <a:prstDash val="solid"/>
                      <a:round/>
                      <a:headEnd type="none" w="med" len="med"/>
                      <a:tailEnd type="none" w="med" len="med"/>
                    </a:lnL>
                    <a:lnR w="0" cap="flat" cmpd="sng" algn="ctr">
                      <a:solidFill>
                        <a:srgbClr val="1B131B"/>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1600200">
                <a:tc>
                  <a:txBody>
                    <a:bodyPr/>
                    <a:lstStyle/>
                    <a:p>
                      <a:pPr algn="l">
                        <a:lnSpc>
                          <a:spcPts val="2800"/>
                        </a:lnSpc>
                        <a:defRPr/>
                      </a:pPr>
                      <a:r>
                        <a:rPr lang="en-US" sz="2000">
                          <a:solidFill>
                            <a:srgbClr val="FFFFFF"/>
                          </a:solidFill>
                          <a:latin typeface="Codec Pro Bold"/>
                        </a:rPr>
                        <a:t>Chen, T., Lv, M., Xiao, S., Li, S., Zhou, W., &amp; Chen, S. (2019, July). ImageGPT: Generative pretraining from pixels. In Proceedings of the International Conference on Machine Learning (pp. 1485-1498). PMLR.</a:t>
                      </a:r>
                      <a:endParaRPr lang="en-US" sz="1100"/>
                    </a:p>
                  </a:txBody>
                  <a:tcPr marL="190500" marR="190500" marT="190500" marB="190500" anchor="ctr">
                    <a:lnL w="0" cap="flat" cmpd="sng" algn="ctr">
                      <a:solidFill>
                        <a:srgbClr val="1B131B"/>
                      </a:solidFill>
                      <a:prstDash val="solid"/>
                      <a:round/>
                      <a:headEnd type="none" w="med" len="med"/>
                      <a:tailEnd type="none" w="med" len="med"/>
                    </a:lnL>
                    <a:lnR w="0" cap="flat" cmpd="sng" algn="ctr">
                      <a:solidFill>
                        <a:srgbClr val="1B131B"/>
                      </a:solidFill>
                      <a:prstDash val="solid"/>
                      <a:round/>
                      <a:headEnd type="none" w="med" len="med"/>
                      <a:tailEnd type="none" w="med" len="med"/>
                    </a:lnR>
                    <a:lnT w="9525"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1600200">
                <a:tc>
                  <a:txBody>
                    <a:bodyPr/>
                    <a:lstStyle/>
                    <a:p>
                      <a:pPr algn="l">
                        <a:lnSpc>
                          <a:spcPts val="2800"/>
                        </a:lnSpc>
                        <a:defRPr/>
                      </a:pPr>
                      <a:r>
                        <a:rPr lang="en-US" sz="2000">
                          <a:solidFill>
                            <a:srgbClr val="FFFFFF"/>
                          </a:solidFill>
                          <a:latin typeface="Codec Pro"/>
                        </a:rPr>
                        <a:t>Devlin, J., Chang, M.-W., Lee, K., &amp; Toutanova, K. (2018, October). Conditional BERT for contextual augmentation. In Proceedings of the 2018 Conference on Empirical Methods in Natural Language Processing (pp. 3197-3207). Association for Computational Linguistics.</a:t>
                      </a:r>
                      <a:endParaRPr lang="en-US" sz="1100"/>
                    </a:p>
                  </a:txBody>
                  <a:tcPr marL="190500" marR="190500" marT="190500" marB="190500" anchor="ctr">
                    <a:lnL w="0" cap="flat" cmpd="sng" algn="ctr">
                      <a:solidFill>
                        <a:srgbClr val="1B131B"/>
                      </a:solidFill>
                      <a:prstDash val="solid"/>
                      <a:round/>
                      <a:headEnd type="none" w="med" len="med"/>
                      <a:tailEnd type="none" w="med" len="med"/>
                    </a:lnL>
                    <a:lnR w="0" cap="flat" cmpd="sng" algn="ctr">
                      <a:solidFill>
                        <a:srgbClr val="1B131B"/>
                      </a:solidFill>
                      <a:prstDash val="solid"/>
                      <a:round/>
                      <a:headEnd type="none" w="med" len="med"/>
                      <a:tailEnd type="none" w="med" len="med"/>
                    </a:lnR>
                    <a:lnT w="0"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1600200">
                <a:tc>
                  <a:txBody>
                    <a:bodyPr/>
                    <a:lstStyle/>
                    <a:p>
                      <a:pPr algn="l">
                        <a:lnSpc>
                          <a:spcPts val="2800"/>
                        </a:lnSpc>
                        <a:defRPr/>
                      </a:pPr>
                      <a:r>
                        <a:rPr lang="en-US" sz="2000">
                          <a:solidFill>
                            <a:srgbClr val="FFFFFF"/>
                          </a:solidFill>
                          <a:latin typeface="Codec Pro"/>
                        </a:rPr>
                        <a:t>Liu, X., Wu, Z., Zhou, L., &amp; Zhu, X. (2022, December). TTS-GAN: A transformer-based time-series generative adversarial network. ACM Transactions on Multimedia Computing, Communications, and Applications, 18(5s), 1-18.</a:t>
                      </a:r>
                      <a:endParaRPr lang="en-US" sz="1100"/>
                    </a:p>
                  </a:txBody>
                  <a:tcPr marL="190500" marR="190500" marT="190500" marB="190500" anchor="ctr">
                    <a:lnL w="0" cap="flat" cmpd="sng" algn="ctr">
                      <a:solidFill>
                        <a:srgbClr val="1B131B"/>
                      </a:solidFill>
                      <a:prstDash val="solid"/>
                      <a:round/>
                      <a:headEnd type="none" w="med" len="med"/>
                      <a:tailEnd type="none" w="med" len="med"/>
                    </a:lnL>
                    <a:lnR w="0" cap="flat" cmpd="sng" algn="ctr">
                      <a:solidFill>
                        <a:srgbClr val="1B131B"/>
                      </a:solidFill>
                      <a:prstDash val="solid"/>
                      <a:round/>
                      <a:headEnd type="none" w="med" len="med"/>
                      <a:tailEnd type="none" w="med" len="med"/>
                    </a:lnR>
                    <a:lnT w="0" cap="flat" cmpd="sng" algn="ctr">
                      <a:solidFill>
                        <a:srgbClr val="FFFFFF"/>
                      </a:solidFill>
                      <a:prstDash val="solid"/>
                      <a:round/>
                      <a:headEnd type="none" w="med" len="med"/>
                      <a:tailEnd type="none" w="med" len="med"/>
                    </a:lnT>
                    <a:lnB w="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3985138" y="3964245"/>
            <a:ext cx="10688650" cy="2291835"/>
          </a:xfrm>
          <a:prstGeom prst="rect">
            <a:avLst/>
          </a:prstGeom>
        </p:spPr>
        <p:txBody>
          <a:bodyPr lIns="0" tIns="0" rIns="0" bIns="0" rtlCol="0" anchor="t">
            <a:spAutoFit/>
          </a:bodyPr>
          <a:lstStyle/>
          <a:p>
            <a:pPr algn="ctr">
              <a:lnSpc>
                <a:spcPts val="16060"/>
              </a:lnSpc>
              <a:spcBef>
                <a:spcPct val="0"/>
              </a:spcBef>
            </a:pPr>
            <a:r>
              <a:rPr lang="en-US" sz="14600">
                <a:solidFill>
                  <a:srgbClr val="2667FF"/>
                </a:solidFill>
                <a:latin typeface="Codec Pro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Freeform 2"/>
          <p:cNvSpPr/>
          <p:nvPr/>
        </p:nvSpPr>
        <p:spPr>
          <a:xfrm flipH="1">
            <a:off x="-7738414" y="1992805"/>
            <a:ext cx="18708883" cy="9558538"/>
          </a:xfrm>
          <a:custGeom>
            <a:avLst/>
            <a:gdLst/>
            <a:ahLst/>
            <a:cxnLst/>
            <a:rect l="l" t="t" r="r" b="b"/>
            <a:pathLst>
              <a:path w="18708883" h="9558538">
                <a:moveTo>
                  <a:pt x="18708883" y="0"/>
                </a:moveTo>
                <a:lnTo>
                  <a:pt x="0" y="0"/>
                </a:lnTo>
                <a:lnTo>
                  <a:pt x="0" y="9558538"/>
                </a:lnTo>
                <a:lnTo>
                  <a:pt x="18708883" y="9558538"/>
                </a:lnTo>
                <a:lnTo>
                  <a:pt x="18708883" y="0"/>
                </a:lnTo>
                <a:close/>
              </a:path>
            </a:pathLst>
          </a:custGeom>
          <a:blipFill>
            <a:blip r:embed="rId2">
              <a:extLst>
                <a:ext uri="{96DAC541-7B7A-43D3-8B79-37D633B846F1}">
                  <asvg:svgBlip xmlns:asvg="http://schemas.microsoft.com/office/drawing/2016/SVG/main" r:embed="rId3"/>
                </a:ext>
              </a:extLst>
            </a:blip>
            <a:stretch>
              <a:fillRect/>
            </a:stretch>
          </a:blipFill>
        </p:spPr>
      </p:sp>
      <p:graphicFrame>
        <p:nvGraphicFramePr>
          <p:cNvPr id="3" name="Table 3"/>
          <p:cNvGraphicFramePr>
            <a:graphicFrameLocks noGrp="1"/>
          </p:cNvGraphicFramePr>
          <p:nvPr/>
        </p:nvGraphicFramePr>
        <p:xfrm>
          <a:off x="9958054" y="1778068"/>
          <a:ext cx="6464751" cy="7699851"/>
        </p:xfrm>
        <a:graphic>
          <a:graphicData uri="http://schemas.openxmlformats.org/drawingml/2006/table">
            <a:tbl>
              <a:tblPr/>
              <a:tblGrid>
                <a:gridCol w="5668077">
                  <a:extLst>
                    <a:ext uri="{9D8B030D-6E8A-4147-A177-3AD203B41FA5}">
                      <a16:colId xmlns:a16="http://schemas.microsoft.com/office/drawing/2014/main" val="20000"/>
                    </a:ext>
                  </a:extLst>
                </a:gridCol>
                <a:gridCol w="796674">
                  <a:extLst>
                    <a:ext uri="{9D8B030D-6E8A-4147-A177-3AD203B41FA5}">
                      <a16:colId xmlns:a16="http://schemas.microsoft.com/office/drawing/2014/main" val="20001"/>
                    </a:ext>
                  </a:extLst>
                </a:gridCol>
              </a:tblGrid>
              <a:tr h="981180">
                <a:tc>
                  <a:txBody>
                    <a:bodyPr/>
                    <a:lstStyle/>
                    <a:p>
                      <a:pPr algn="l">
                        <a:lnSpc>
                          <a:spcPts val="4059"/>
                        </a:lnSpc>
                        <a:defRPr/>
                      </a:pPr>
                      <a:r>
                        <a:rPr lang="en-US" sz="2899">
                          <a:solidFill>
                            <a:srgbClr val="FFFFFF"/>
                          </a:solidFill>
                          <a:latin typeface="Codec Pro"/>
                        </a:rPr>
                        <a:t>Abstract</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ctr">
                        <a:lnSpc>
                          <a:spcPts val="4059"/>
                        </a:lnSpc>
                        <a:defRPr/>
                      </a:pPr>
                      <a:r>
                        <a:rPr lang="en-US" sz="2899">
                          <a:solidFill>
                            <a:srgbClr val="2667FF"/>
                          </a:solidFill>
                          <a:latin typeface="Codec Pro Bold"/>
                        </a:rPr>
                        <a:t>3</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0"/>
                  </a:ext>
                </a:extLst>
              </a:tr>
              <a:tr h="981180">
                <a:tc>
                  <a:txBody>
                    <a:bodyPr/>
                    <a:lstStyle/>
                    <a:p>
                      <a:pPr algn="l">
                        <a:lnSpc>
                          <a:spcPts val="4059"/>
                        </a:lnSpc>
                        <a:defRPr/>
                      </a:pPr>
                      <a:r>
                        <a:rPr lang="en-US" sz="2899">
                          <a:solidFill>
                            <a:srgbClr val="FFFFFF"/>
                          </a:solidFill>
                          <a:latin typeface="Codec Pro"/>
                        </a:rPr>
                        <a:t> Introduction</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ctr">
                        <a:lnSpc>
                          <a:spcPts val="4059"/>
                        </a:lnSpc>
                        <a:defRPr/>
                      </a:pPr>
                      <a:r>
                        <a:rPr lang="en-US" sz="2899">
                          <a:solidFill>
                            <a:srgbClr val="2667FF"/>
                          </a:solidFill>
                          <a:latin typeface="Codec Pro Bold"/>
                        </a:rPr>
                        <a:t>4</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1"/>
                  </a:ext>
                </a:extLst>
              </a:tr>
              <a:tr h="861319">
                <a:tc>
                  <a:txBody>
                    <a:bodyPr/>
                    <a:lstStyle/>
                    <a:p>
                      <a:pPr algn="l">
                        <a:lnSpc>
                          <a:spcPts val="4059"/>
                        </a:lnSpc>
                        <a:defRPr/>
                      </a:pPr>
                      <a:r>
                        <a:rPr lang="en-US" sz="2899">
                          <a:solidFill>
                            <a:srgbClr val="FFFFFF"/>
                          </a:solidFill>
                          <a:latin typeface="Codec Pro"/>
                        </a:rPr>
                        <a:t>Motivation</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ctr">
                        <a:lnSpc>
                          <a:spcPts val="4059"/>
                        </a:lnSpc>
                        <a:defRPr/>
                      </a:pPr>
                      <a:r>
                        <a:rPr lang="en-US" sz="2899">
                          <a:solidFill>
                            <a:srgbClr val="2667FF"/>
                          </a:solidFill>
                          <a:latin typeface="Codec Pro Bold"/>
                        </a:rPr>
                        <a:t>5</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2"/>
                  </a:ext>
                </a:extLst>
              </a:tr>
              <a:tr h="973748">
                <a:tc>
                  <a:txBody>
                    <a:bodyPr/>
                    <a:lstStyle/>
                    <a:p>
                      <a:pPr algn="l">
                        <a:lnSpc>
                          <a:spcPts val="4059"/>
                        </a:lnSpc>
                        <a:defRPr/>
                      </a:pPr>
                      <a:r>
                        <a:rPr lang="en-US" sz="2899">
                          <a:solidFill>
                            <a:srgbClr val="FFFFFF"/>
                          </a:solidFill>
                          <a:latin typeface="Codec Pro"/>
                        </a:rPr>
                        <a:t>Novelty</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ctr">
                        <a:lnSpc>
                          <a:spcPts val="4059"/>
                        </a:lnSpc>
                        <a:defRPr/>
                      </a:pPr>
                      <a:r>
                        <a:rPr lang="en-US" sz="2899">
                          <a:solidFill>
                            <a:srgbClr val="2667FF"/>
                          </a:solidFill>
                          <a:latin typeface="Codec Pro Bold"/>
                        </a:rPr>
                        <a:t>6</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3"/>
                  </a:ext>
                </a:extLst>
              </a:tr>
              <a:tr h="981180">
                <a:tc>
                  <a:txBody>
                    <a:bodyPr/>
                    <a:lstStyle/>
                    <a:p>
                      <a:pPr algn="l">
                        <a:lnSpc>
                          <a:spcPts val="4059"/>
                        </a:lnSpc>
                        <a:defRPr/>
                      </a:pPr>
                      <a:r>
                        <a:rPr lang="en-US" sz="2899">
                          <a:solidFill>
                            <a:srgbClr val="FFFFFF"/>
                          </a:solidFill>
                          <a:latin typeface="Codec Pro"/>
                        </a:rPr>
                        <a:t>Dataset</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ctr">
                        <a:lnSpc>
                          <a:spcPts val="4059"/>
                        </a:lnSpc>
                        <a:defRPr/>
                      </a:pPr>
                      <a:r>
                        <a:rPr lang="en-US" sz="2899">
                          <a:solidFill>
                            <a:srgbClr val="2667FF"/>
                          </a:solidFill>
                          <a:latin typeface="Codec Pro Bold"/>
                        </a:rPr>
                        <a:t>7</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4"/>
                  </a:ext>
                </a:extLst>
              </a:tr>
              <a:tr h="973748">
                <a:tc>
                  <a:txBody>
                    <a:bodyPr/>
                    <a:lstStyle/>
                    <a:p>
                      <a:pPr algn="l">
                        <a:lnSpc>
                          <a:spcPts val="4059"/>
                        </a:lnSpc>
                        <a:defRPr/>
                      </a:pPr>
                      <a:r>
                        <a:rPr lang="en-US" sz="2899">
                          <a:solidFill>
                            <a:srgbClr val="FFFFFF"/>
                          </a:solidFill>
                          <a:latin typeface="Codec Pro"/>
                        </a:rPr>
                        <a:t>Algorithms</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ctr">
                        <a:lnSpc>
                          <a:spcPts val="4059"/>
                        </a:lnSpc>
                        <a:defRPr/>
                      </a:pPr>
                      <a:r>
                        <a:rPr lang="en-US" sz="2899">
                          <a:solidFill>
                            <a:srgbClr val="2667FF"/>
                          </a:solidFill>
                          <a:latin typeface="Codec Pro Bold"/>
                        </a:rPr>
                        <a:t>8</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5"/>
                  </a:ext>
                </a:extLst>
              </a:tr>
              <a:tr h="973748">
                <a:tc>
                  <a:txBody>
                    <a:bodyPr/>
                    <a:lstStyle/>
                    <a:p>
                      <a:pPr algn="l">
                        <a:lnSpc>
                          <a:spcPts val="4059"/>
                        </a:lnSpc>
                        <a:defRPr/>
                      </a:pPr>
                      <a:r>
                        <a:rPr lang="en-US" sz="2899">
                          <a:solidFill>
                            <a:srgbClr val="FFFFFF"/>
                          </a:solidFill>
                          <a:latin typeface="Codec Pro"/>
                        </a:rPr>
                        <a:t>Propsed Timeline</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ctr">
                        <a:lnSpc>
                          <a:spcPts val="4059"/>
                        </a:lnSpc>
                        <a:defRPr/>
                      </a:pPr>
                      <a:r>
                        <a:rPr lang="en-US" sz="2899">
                          <a:solidFill>
                            <a:srgbClr val="2667FF"/>
                          </a:solidFill>
                          <a:latin typeface="Codec Pro"/>
                        </a:rPr>
                        <a:t>9</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6"/>
                  </a:ext>
                </a:extLst>
              </a:tr>
              <a:tr h="973748">
                <a:tc>
                  <a:txBody>
                    <a:bodyPr/>
                    <a:lstStyle/>
                    <a:p>
                      <a:pPr algn="l">
                        <a:lnSpc>
                          <a:spcPts val="4059"/>
                        </a:lnSpc>
                        <a:defRPr/>
                      </a:pPr>
                      <a:r>
                        <a:rPr lang="en-US" sz="2899">
                          <a:solidFill>
                            <a:srgbClr val="FFFFFF"/>
                          </a:solidFill>
                          <a:latin typeface="Codec Pro"/>
                        </a:rPr>
                        <a:t>References</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tc>
                  <a:txBody>
                    <a:bodyPr/>
                    <a:lstStyle/>
                    <a:p>
                      <a:pPr algn="ctr">
                        <a:lnSpc>
                          <a:spcPts val="4059"/>
                        </a:lnSpc>
                        <a:defRPr/>
                      </a:pPr>
                      <a:r>
                        <a:rPr lang="en-US" sz="2899">
                          <a:solidFill>
                            <a:srgbClr val="2667FF"/>
                          </a:solidFill>
                          <a:latin typeface="Codec Pro Bold"/>
                        </a:rPr>
                        <a:t>10</a:t>
                      </a:r>
                      <a:endParaRPr lang="en-US" sz="1100"/>
                    </a:p>
                  </a:txBody>
                  <a:tcPr marL="0" marR="0" marT="0" marB="0" anchor="ctr">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
        <p:nvSpPr>
          <p:cNvPr id="4" name="TextBox 4"/>
          <p:cNvSpPr txBox="1"/>
          <p:nvPr/>
        </p:nvSpPr>
        <p:spPr>
          <a:xfrm>
            <a:off x="1865195" y="1816168"/>
            <a:ext cx="7278805" cy="1254124"/>
          </a:xfrm>
          <a:prstGeom prst="rect">
            <a:avLst/>
          </a:prstGeom>
        </p:spPr>
        <p:txBody>
          <a:bodyPr lIns="0" tIns="0" rIns="0" bIns="0" rtlCol="0" anchor="t">
            <a:spAutoFit/>
          </a:bodyPr>
          <a:lstStyle/>
          <a:p>
            <a:pPr>
              <a:lnSpc>
                <a:spcPts val="8499"/>
              </a:lnSpc>
            </a:pPr>
            <a:r>
              <a:rPr lang="en-US" sz="8499">
                <a:solidFill>
                  <a:srgbClr val="FFFFFF"/>
                </a:solidFill>
                <a:latin typeface="Codec Pro Bold"/>
              </a:rPr>
              <a:t>AGENDA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2005034"/>
            <a:ext cx="8281966" cy="8281966"/>
            <a:chOff x="0" y="0"/>
            <a:chExt cx="3282950" cy="3282950"/>
          </a:xfrm>
        </p:grpSpPr>
        <p:sp>
          <p:nvSpPr>
            <p:cNvPr id="3" name="Freeform 3"/>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3282950"/>
                  </a:lnTo>
                  <a:lnTo>
                    <a:pt x="0" y="3282950"/>
                  </a:lnTo>
                  <a:lnTo>
                    <a:pt x="0" y="0"/>
                  </a:lnTo>
                  <a:close/>
                </a:path>
              </a:pathLst>
            </a:custGeom>
            <a:blipFill>
              <a:blip r:embed="rId3"/>
              <a:stretch>
                <a:fillRect l="-25000" r="-25000"/>
              </a:stretch>
            </a:blipFill>
          </p:spPr>
        </p:sp>
      </p:grpSp>
      <p:sp>
        <p:nvSpPr>
          <p:cNvPr id="4" name="Freeform 4"/>
          <p:cNvSpPr/>
          <p:nvPr/>
        </p:nvSpPr>
        <p:spPr>
          <a:xfrm rot="-1066964">
            <a:off x="11855726" y="8241454"/>
            <a:ext cx="8212044" cy="4091091"/>
          </a:xfrm>
          <a:custGeom>
            <a:avLst/>
            <a:gdLst/>
            <a:ahLst/>
            <a:cxnLst/>
            <a:rect l="l" t="t" r="r" b="b"/>
            <a:pathLst>
              <a:path w="8212044" h="4091091">
                <a:moveTo>
                  <a:pt x="0" y="0"/>
                </a:moveTo>
                <a:lnTo>
                  <a:pt x="8212044" y="0"/>
                </a:lnTo>
                <a:lnTo>
                  <a:pt x="8212044" y="4091092"/>
                </a:lnTo>
                <a:lnTo>
                  <a:pt x="0" y="4091092"/>
                </a:lnTo>
                <a:lnTo>
                  <a:pt x="0" y="0"/>
                </a:lnTo>
                <a:close/>
              </a:path>
            </a:pathLst>
          </a:custGeom>
          <a:blipFill>
            <a:blip r:embed="rId4">
              <a:alphaModFix amt="6999"/>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9940983" y="1957409"/>
            <a:ext cx="7318317" cy="1190625"/>
          </a:xfrm>
          <a:prstGeom prst="rect">
            <a:avLst/>
          </a:prstGeom>
        </p:spPr>
        <p:txBody>
          <a:bodyPr lIns="0" tIns="0" rIns="0" bIns="0" rtlCol="0" anchor="t">
            <a:spAutoFit/>
          </a:bodyPr>
          <a:lstStyle/>
          <a:p>
            <a:pPr>
              <a:lnSpc>
                <a:spcPts val="8250"/>
              </a:lnSpc>
            </a:pPr>
            <a:r>
              <a:rPr lang="en-US" sz="7500">
                <a:solidFill>
                  <a:srgbClr val="2667FF"/>
                </a:solidFill>
                <a:latin typeface="Codec Pro Bold"/>
              </a:rPr>
              <a:t>ABSTRACT</a:t>
            </a:r>
          </a:p>
        </p:txBody>
      </p:sp>
      <p:sp>
        <p:nvSpPr>
          <p:cNvPr id="6" name="TextBox 6"/>
          <p:cNvSpPr txBox="1"/>
          <p:nvPr/>
        </p:nvSpPr>
        <p:spPr>
          <a:xfrm>
            <a:off x="9144000" y="4926849"/>
            <a:ext cx="8308567" cy="2490993"/>
          </a:xfrm>
          <a:prstGeom prst="rect">
            <a:avLst/>
          </a:prstGeom>
        </p:spPr>
        <p:txBody>
          <a:bodyPr lIns="0" tIns="0" rIns="0" bIns="0" rtlCol="0" anchor="t">
            <a:spAutoFit/>
          </a:bodyPr>
          <a:lstStyle/>
          <a:p>
            <a:pPr algn="l">
              <a:lnSpc>
                <a:spcPts val="3940"/>
              </a:lnSpc>
            </a:pPr>
            <a:r>
              <a:rPr lang="en-US" sz="2814">
                <a:solidFill>
                  <a:srgbClr val="1B131B"/>
                </a:solidFill>
                <a:latin typeface="Codec Pro"/>
              </a:rPr>
              <a:t>This research proposes a novel approach to anomaly detection in medical images using a combination of transformer-guided Generative Adversarial Networks (GANs) and attention-based highlighting.</a:t>
            </a:r>
          </a:p>
        </p:txBody>
      </p:sp>
      <p:sp>
        <p:nvSpPr>
          <p:cNvPr id="7" name="TextBox 7"/>
          <p:cNvSpPr txBox="1"/>
          <p:nvPr/>
        </p:nvSpPr>
        <p:spPr>
          <a:xfrm>
            <a:off x="9940983" y="8938260"/>
            <a:ext cx="2713464" cy="320040"/>
          </a:xfrm>
          <a:prstGeom prst="rect">
            <a:avLst/>
          </a:prstGeom>
        </p:spPr>
        <p:txBody>
          <a:bodyPr lIns="0" tIns="0" rIns="0" bIns="0" rtlCol="0" anchor="t">
            <a:spAutoFit/>
          </a:bodyPr>
          <a:lstStyle/>
          <a:p>
            <a:pPr marL="0" lvl="0" indent="0" algn="l">
              <a:lnSpc>
                <a:spcPts val="2340"/>
              </a:lnSpc>
              <a:spcBef>
                <a:spcPct val="0"/>
              </a:spcBef>
            </a:pPr>
            <a:r>
              <a:rPr lang="en-US" sz="1800" u="sng">
                <a:solidFill>
                  <a:srgbClr val="FFFFFF"/>
                </a:solidFill>
                <a:latin typeface="Codec Pro Bold"/>
                <a:hlinkClick r:id="rId6" action="ppaction://hlinksldjump"/>
              </a:rPr>
              <a:t>Back to Agenda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Freeform 2"/>
          <p:cNvSpPr/>
          <p:nvPr/>
        </p:nvSpPr>
        <p:spPr>
          <a:xfrm>
            <a:off x="1651658" y="7812263"/>
            <a:ext cx="14984685" cy="5421731"/>
          </a:xfrm>
          <a:custGeom>
            <a:avLst/>
            <a:gdLst/>
            <a:ahLst/>
            <a:cxnLst/>
            <a:rect l="l" t="t" r="r" b="b"/>
            <a:pathLst>
              <a:path w="14984685" h="5421731">
                <a:moveTo>
                  <a:pt x="0" y="0"/>
                </a:moveTo>
                <a:lnTo>
                  <a:pt x="14984684" y="0"/>
                </a:lnTo>
                <a:lnTo>
                  <a:pt x="14984684" y="5421731"/>
                </a:lnTo>
                <a:lnTo>
                  <a:pt x="0" y="5421731"/>
                </a:lnTo>
                <a:lnTo>
                  <a:pt x="0" y="0"/>
                </a:lnTo>
                <a:close/>
              </a:path>
            </a:pathLst>
          </a:custGeom>
          <a:blipFill>
            <a:blip r:embed="rId2">
              <a:alphaModFix amt="27000"/>
              <a:extLst>
                <a:ext uri="{96DAC541-7B7A-43D3-8B79-37D633B846F1}">
                  <asvg:svgBlip xmlns:asvg="http://schemas.microsoft.com/office/drawing/2016/SVG/main" r:embed="rId3"/>
                </a:ext>
              </a:extLst>
            </a:blip>
            <a:stretch>
              <a:fillRect/>
            </a:stretch>
          </a:blipFill>
        </p:spPr>
      </p:sp>
      <p:sp>
        <p:nvSpPr>
          <p:cNvPr id="3" name="Freeform 3"/>
          <p:cNvSpPr/>
          <p:nvPr/>
        </p:nvSpPr>
        <p:spPr>
          <a:xfrm>
            <a:off x="0" y="0"/>
            <a:ext cx="10371446" cy="10371446"/>
          </a:xfrm>
          <a:custGeom>
            <a:avLst/>
            <a:gdLst/>
            <a:ahLst/>
            <a:cxnLst/>
            <a:rect l="l" t="t" r="r" b="b"/>
            <a:pathLst>
              <a:path w="10371446" h="10371446">
                <a:moveTo>
                  <a:pt x="0" y="0"/>
                </a:moveTo>
                <a:lnTo>
                  <a:pt x="10371446" y="0"/>
                </a:lnTo>
                <a:lnTo>
                  <a:pt x="10371446" y="10371446"/>
                </a:lnTo>
                <a:lnTo>
                  <a:pt x="0" y="10371446"/>
                </a:lnTo>
                <a:lnTo>
                  <a:pt x="0" y="0"/>
                </a:lnTo>
                <a:close/>
              </a:path>
            </a:pathLst>
          </a:custGeom>
          <a:blipFill>
            <a:blip r:embed="rId4">
              <a:alphaModFix amt="86000"/>
              <a:extLst>
                <a:ext uri="{96DAC541-7B7A-43D3-8B79-37D633B846F1}">
                  <asvg:svgBlip xmlns:asvg="http://schemas.microsoft.com/office/drawing/2016/SVG/main" r:embed="rId5"/>
                </a:ext>
              </a:extLst>
            </a:blip>
            <a:stretch>
              <a:fillRect/>
            </a:stretch>
          </a:blipFill>
        </p:spPr>
      </p:sp>
      <p:graphicFrame>
        <p:nvGraphicFramePr>
          <p:cNvPr id="4" name="Table 4"/>
          <p:cNvGraphicFramePr>
            <a:graphicFrameLocks noGrp="1"/>
          </p:cNvGraphicFramePr>
          <p:nvPr/>
        </p:nvGraphicFramePr>
        <p:xfrm>
          <a:off x="9366383" y="1816402"/>
          <a:ext cx="7560835" cy="6981825"/>
        </p:xfrm>
        <a:graphic>
          <a:graphicData uri="http://schemas.openxmlformats.org/drawingml/2006/table">
            <a:tbl>
              <a:tblPr/>
              <a:tblGrid>
                <a:gridCol w="7560835">
                  <a:extLst>
                    <a:ext uri="{9D8B030D-6E8A-4147-A177-3AD203B41FA5}">
                      <a16:colId xmlns:a16="http://schemas.microsoft.com/office/drawing/2014/main" val="20000"/>
                    </a:ext>
                  </a:extLst>
                </a:gridCol>
              </a:tblGrid>
              <a:tr h="6981825">
                <a:tc>
                  <a:txBody>
                    <a:bodyPr/>
                    <a:lstStyle/>
                    <a:p>
                      <a:pPr algn="l">
                        <a:lnSpc>
                          <a:spcPts val="3639"/>
                        </a:lnSpc>
                        <a:defRPr/>
                      </a:pPr>
                      <a:r>
                        <a:rPr lang="en-US" sz="2599">
                          <a:solidFill>
                            <a:srgbClr val="FFFFFF"/>
                          </a:solidFill>
                          <a:latin typeface="Codec Pro"/>
                        </a:rPr>
                        <a:t>Early detection of anomalies in medical images is crucial for timely diagnosis and effective treatment. This research addresses limitations in existing anomaly detection methods by:</a:t>
                      </a:r>
                      <a:endParaRPr lang="en-US" sz="1100"/>
                    </a:p>
                    <a:p>
                      <a:pPr marL="561334" lvl="1" indent="-280667">
                        <a:lnSpc>
                          <a:spcPts val="3639"/>
                        </a:lnSpc>
                        <a:buFont typeface="Arial"/>
                        <a:buChar char="•"/>
                      </a:pPr>
                      <a:r>
                        <a:rPr lang="en-US" sz="2599">
                          <a:solidFill>
                            <a:srgbClr val="FFFFFF"/>
                          </a:solidFill>
                          <a:latin typeface="Codec Pro"/>
                        </a:rPr>
                        <a:t>Leveraging transformer-guided GANs: Utilizing transformer networks to guide GANs in generating realistic and diverse anomalies specific to medical imaging.</a:t>
                      </a:r>
                    </a:p>
                    <a:p>
                      <a:pPr marL="561334" lvl="1" indent="-280667">
                        <a:lnSpc>
                          <a:spcPts val="3639"/>
                        </a:lnSpc>
                        <a:buFont typeface="Arial"/>
                        <a:buChar char="•"/>
                      </a:pPr>
                      <a:r>
                        <a:rPr lang="en-US" sz="2599">
                          <a:solidFill>
                            <a:srgbClr val="FFFFFF"/>
                          </a:solidFill>
                          <a:latin typeface="Codec Pro"/>
                        </a:rPr>
                        <a:t>Employing attention-based highlighting: Introducing an attention mechanism to highlight generated anomalies, enhancing the detection model's interpretability.</a:t>
                      </a:r>
                    </a:p>
                  </a:txBody>
                  <a:tcPr marL="190500" marR="190500" marT="190500" marB="190500">
                    <a:lnL w="0" cap="flat" cmpd="sng" algn="ctr">
                      <a:solidFill>
                        <a:srgbClr val="493F49"/>
                      </a:solidFill>
                      <a:prstDash val="solid"/>
                      <a:round/>
                      <a:headEnd type="none" w="med" len="med"/>
                      <a:tailEnd type="none" w="med" len="med"/>
                    </a:lnL>
                    <a:lnR w="0" cap="flat" cmpd="sng" algn="ctr">
                      <a:solidFill>
                        <a:srgbClr val="493F49"/>
                      </a:solidFill>
                      <a:prstDash val="solid"/>
                      <a:round/>
                      <a:headEnd type="none" w="med" len="med"/>
                      <a:tailEnd type="none" w="med" len="med"/>
                    </a:lnR>
                    <a:lnT w="0" cap="flat" cmpd="sng" algn="ctr">
                      <a:solidFill>
                        <a:srgbClr val="493F49"/>
                      </a:solidFill>
                      <a:prstDash val="solid"/>
                      <a:round/>
                      <a:headEnd type="none" w="med" len="med"/>
                      <a:tailEnd type="none" w="med" len="med"/>
                    </a:lnT>
                    <a:lnB w="0" cap="flat" cmpd="sng" algn="ctr">
                      <a:solidFill>
                        <a:srgbClr val="493F49"/>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grpSp>
        <p:nvGrpSpPr>
          <p:cNvPr id="5" name="Group 5"/>
          <p:cNvGrpSpPr/>
          <p:nvPr/>
        </p:nvGrpSpPr>
        <p:grpSpPr>
          <a:xfrm>
            <a:off x="1071644" y="4928293"/>
            <a:ext cx="7216678" cy="4330007"/>
            <a:chOff x="0" y="0"/>
            <a:chExt cx="6350000" cy="3810000"/>
          </a:xfrm>
        </p:grpSpPr>
        <p:sp>
          <p:nvSpPr>
            <p:cNvPr id="6" name="Freeform 6"/>
            <p:cNvSpPr/>
            <p:nvPr/>
          </p:nvSpPr>
          <p:spPr>
            <a:xfrm>
              <a:off x="0" y="0"/>
              <a:ext cx="6350000" cy="3810000"/>
            </a:xfrm>
            <a:custGeom>
              <a:avLst/>
              <a:gdLst/>
              <a:ahLst/>
              <a:cxnLst/>
              <a:rect l="l" t="t" r="r" b="b"/>
              <a:pathLst>
                <a:path w="6350000" h="3810000">
                  <a:moveTo>
                    <a:pt x="0" y="3175000"/>
                  </a:moveTo>
                  <a:lnTo>
                    <a:pt x="0" y="635000"/>
                  </a:lnTo>
                  <a:cubicBezTo>
                    <a:pt x="0" y="284480"/>
                    <a:pt x="284480" y="0"/>
                    <a:pt x="635000" y="0"/>
                  </a:cubicBezTo>
                  <a:lnTo>
                    <a:pt x="5715000" y="0"/>
                  </a:lnTo>
                  <a:cubicBezTo>
                    <a:pt x="6065520" y="0"/>
                    <a:pt x="6350000" y="284480"/>
                    <a:pt x="6350000" y="635000"/>
                  </a:cubicBezTo>
                  <a:lnTo>
                    <a:pt x="6350000" y="3175000"/>
                  </a:lnTo>
                  <a:cubicBezTo>
                    <a:pt x="6350000" y="3525520"/>
                    <a:pt x="6065520" y="3810000"/>
                    <a:pt x="5715000" y="3810000"/>
                  </a:cubicBezTo>
                  <a:lnTo>
                    <a:pt x="635000" y="3810000"/>
                  </a:lnTo>
                  <a:cubicBezTo>
                    <a:pt x="284480" y="3810000"/>
                    <a:pt x="0" y="3525520"/>
                    <a:pt x="0" y="3175000"/>
                  </a:cubicBezTo>
                  <a:close/>
                </a:path>
              </a:pathLst>
            </a:custGeom>
            <a:blipFill>
              <a:blip r:embed="rId6"/>
              <a:stretch>
                <a:fillRect l="-7257" r="-7257"/>
              </a:stretch>
            </a:blipFill>
          </p:spPr>
        </p:sp>
      </p:grpSp>
      <p:grpSp>
        <p:nvGrpSpPr>
          <p:cNvPr id="7" name="Group 7"/>
          <p:cNvGrpSpPr/>
          <p:nvPr/>
        </p:nvGrpSpPr>
        <p:grpSpPr>
          <a:xfrm>
            <a:off x="1028700" y="1028700"/>
            <a:ext cx="7367832" cy="1680526"/>
            <a:chOff x="0" y="0"/>
            <a:chExt cx="9823776" cy="2240701"/>
          </a:xfrm>
        </p:grpSpPr>
        <p:sp>
          <p:nvSpPr>
            <p:cNvPr id="8" name="TextBox 8"/>
            <p:cNvSpPr txBox="1"/>
            <p:nvPr/>
          </p:nvSpPr>
          <p:spPr>
            <a:xfrm>
              <a:off x="0" y="1677457"/>
              <a:ext cx="9823776" cy="563244"/>
            </a:xfrm>
            <a:prstGeom prst="rect">
              <a:avLst/>
            </a:prstGeom>
          </p:spPr>
          <p:txBody>
            <a:bodyPr lIns="0" tIns="0" rIns="0" bIns="0" rtlCol="0" anchor="t">
              <a:spAutoFit/>
            </a:bodyPr>
            <a:lstStyle/>
            <a:p>
              <a:pPr marL="0" lvl="0" indent="0" algn="l">
                <a:lnSpc>
                  <a:spcPts val="3360"/>
                </a:lnSpc>
                <a:spcBef>
                  <a:spcPct val="0"/>
                </a:spcBef>
              </a:pPr>
              <a:r>
                <a:rPr lang="en-US" sz="2400">
                  <a:solidFill>
                    <a:srgbClr val="FFFFFF"/>
                  </a:solidFill>
                  <a:latin typeface="Codec Pro"/>
                </a:rPr>
                <a:t>Briefly elaborate on what you want to discuss. </a:t>
              </a:r>
            </a:p>
          </p:txBody>
        </p:sp>
        <p:sp>
          <p:nvSpPr>
            <p:cNvPr id="9" name="TextBox 9"/>
            <p:cNvSpPr txBox="1"/>
            <p:nvPr/>
          </p:nvSpPr>
          <p:spPr>
            <a:xfrm>
              <a:off x="0" y="-47625"/>
              <a:ext cx="9823776" cy="1571625"/>
            </a:xfrm>
            <a:prstGeom prst="rect">
              <a:avLst/>
            </a:prstGeom>
          </p:spPr>
          <p:txBody>
            <a:bodyPr lIns="0" tIns="0" rIns="0" bIns="0" rtlCol="0" anchor="t">
              <a:spAutoFit/>
            </a:bodyPr>
            <a:lstStyle/>
            <a:p>
              <a:pPr>
                <a:lnSpc>
                  <a:spcPts val="8250"/>
                </a:lnSpc>
              </a:pPr>
              <a:r>
                <a:rPr lang="en-US" sz="7500">
                  <a:solidFill>
                    <a:srgbClr val="FFFFFF"/>
                  </a:solidFill>
                  <a:latin typeface="Codec Pro Bold"/>
                </a:rPr>
                <a:t>Introduction</a:t>
              </a:r>
            </a:p>
          </p:txBody>
        </p:sp>
      </p:grpSp>
      <p:sp>
        <p:nvSpPr>
          <p:cNvPr id="10" name="TextBox 10"/>
          <p:cNvSpPr txBox="1"/>
          <p:nvPr/>
        </p:nvSpPr>
        <p:spPr>
          <a:xfrm>
            <a:off x="15136407" y="8938260"/>
            <a:ext cx="2122893" cy="320040"/>
          </a:xfrm>
          <a:prstGeom prst="rect">
            <a:avLst/>
          </a:prstGeom>
        </p:spPr>
        <p:txBody>
          <a:bodyPr lIns="0" tIns="0" rIns="0" bIns="0" rtlCol="0" anchor="t">
            <a:spAutoFit/>
          </a:bodyPr>
          <a:lstStyle/>
          <a:p>
            <a:pPr marL="0" lvl="0" indent="0" algn="r">
              <a:lnSpc>
                <a:spcPts val="2340"/>
              </a:lnSpc>
              <a:spcBef>
                <a:spcPct val="0"/>
              </a:spcBef>
            </a:pPr>
            <a:r>
              <a:rPr lang="en-US" sz="1800" u="sng">
                <a:solidFill>
                  <a:srgbClr val="1B131B"/>
                </a:solidFill>
                <a:latin typeface="Codec Pro Bold"/>
                <a:hlinkClick r:id="rId7" action="ppaction://hlinksldjump"/>
              </a:rPr>
              <a:t>Back to Agenda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rot="1266022">
            <a:off x="5090799" y="-1887698"/>
            <a:ext cx="8616642" cy="4292654"/>
          </a:xfrm>
          <a:custGeom>
            <a:avLst/>
            <a:gdLst/>
            <a:ahLst/>
            <a:cxnLst/>
            <a:rect l="l" t="t" r="r" b="b"/>
            <a:pathLst>
              <a:path w="8616642" h="4292654">
                <a:moveTo>
                  <a:pt x="0" y="0"/>
                </a:moveTo>
                <a:lnTo>
                  <a:pt x="8616642" y="0"/>
                </a:lnTo>
                <a:lnTo>
                  <a:pt x="8616642" y="4292654"/>
                </a:lnTo>
                <a:lnTo>
                  <a:pt x="0" y="4292654"/>
                </a:lnTo>
                <a:lnTo>
                  <a:pt x="0" y="0"/>
                </a:lnTo>
                <a:close/>
              </a:path>
            </a:pathLst>
          </a:custGeom>
          <a:blipFill>
            <a:blip r:embed="rId3">
              <a:alphaModFix amt="6999"/>
              <a:extLst>
                <a:ext uri="{96DAC541-7B7A-43D3-8B79-37D633B846F1}">
                  <asvg:svgBlip xmlns:asvg="http://schemas.microsoft.com/office/drawing/2016/SVG/main" r:embed="rId4"/>
                </a:ext>
              </a:extLst>
            </a:blip>
            <a:stretch>
              <a:fillRect/>
            </a:stretch>
          </a:blipFill>
        </p:spPr>
      </p:sp>
      <p:sp>
        <p:nvSpPr>
          <p:cNvPr id="3" name="TextBox 3"/>
          <p:cNvSpPr txBox="1"/>
          <p:nvPr/>
        </p:nvSpPr>
        <p:spPr>
          <a:xfrm>
            <a:off x="1028700" y="2614295"/>
            <a:ext cx="9733405" cy="1254124"/>
          </a:xfrm>
          <a:prstGeom prst="rect">
            <a:avLst/>
          </a:prstGeom>
        </p:spPr>
        <p:txBody>
          <a:bodyPr lIns="0" tIns="0" rIns="0" bIns="0" rtlCol="0" anchor="t">
            <a:spAutoFit/>
          </a:bodyPr>
          <a:lstStyle/>
          <a:p>
            <a:pPr>
              <a:lnSpc>
                <a:spcPts val="8499"/>
              </a:lnSpc>
            </a:pPr>
            <a:r>
              <a:rPr lang="en-US" sz="8499">
                <a:solidFill>
                  <a:srgbClr val="1B131B"/>
                </a:solidFill>
                <a:latin typeface="Codec Pro Bold"/>
              </a:rPr>
              <a:t>MOTIVATION</a:t>
            </a:r>
          </a:p>
        </p:txBody>
      </p:sp>
      <p:sp>
        <p:nvSpPr>
          <p:cNvPr id="4" name="TextBox 4"/>
          <p:cNvSpPr txBox="1"/>
          <p:nvPr/>
        </p:nvSpPr>
        <p:spPr>
          <a:xfrm>
            <a:off x="1028700" y="981075"/>
            <a:ext cx="2713464" cy="320040"/>
          </a:xfrm>
          <a:prstGeom prst="rect">
            <a:avLst/>
          </a:prstGeom>
        </p:spPr>
        <p:txBody>
          <a:bodyPr lIns="0" tIns="0" rIns="0" bIns="0" rtlCol="0" anchor="t">
            <a:spAutoFit/>
          </a:bodyPr>
          <a:lstStyle/>
          <a:p>
            <a:pPr marL="0" lvl="0" indent="0">
              <a:lnSpc>
                <a:spcPts val="2340"/>
              </a:lnSpc>
              <a:spcBef>
                <a:spcPct val="0"/>
              </a:spcBef>
            </a:pPr>
            <a:r>
              <a:rPr lang="en-US" sz="1800" u="sng">
                <a:solidFill>
                  <a:srgbClr val="FFFFFF"/>
                </a:solidFill>
                <a:latin typeface="Codec Pro Bold"/>
                <a:hlinkClick r:id="rId5" action="ppaction://hlinksldjump"/>
              </a:rPr>
              <a:t>Back to Agenda</a:t>
            </a:r>
          </a:p>
        </p:txBody>
      </p:sp>
      <p:sp>
        <p:nvSpPr>
          <p:cNvPr id="5" name="Freeform 5"/>
          <p:cNvSpPr/>
          <p:nvPr/>
        </p:nvSpPr>
        <p:spPr>
          <a:xfrm>
            <a:off x="8270206" y="2576195"/>
            <a:ext cx="1128913" cy="1234398"/>
          </a:xfrm>
          <a:custGeom>
            <a:avLst/>
            <a:gdLst/>
            <a:ahLst/>
            <a:cxnLst/>
            <a:rect l="l" t="t" r="r" b="b"/>
            <a:pathLst>
              <a:path w="1128913" h="1234398">
                <a:moveTo>
                  <a:pt x="0" y="0"/>
                </a:moveTo>
                <a:lnTo>
                  <a:pt x="1128914" y="0"/>
                </a:lnTo>
                <a:lnTo>
                  <a:pt x="1128914" y="1234399"/>
                </a:lnTo>
                <a:lnTo>
                  <a:pt x="0" y="1234399"/>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6" name="TextBox 6"/>
          <p:cNvSpPr txBox="1"/>
          <p:nvPr/>
        </p:nvSpPr>
        <p:spPr>
          <a:xfrm>
            <a:off x="1062890" y="4869078"/>
            <a:ext cx="16196410" cy="3171884"/>
          </a:xfrm>
          <a:prstGeom prst="rect">
            <a:avLst/>
          </a:prstGeom>
        </p:spPr>
        <p:txBody>
          <a:bodyPr lIns="0" tIns="0" rIns="0" bIns="0" rtlCol="0" anchor="t">
            <a:spAutoFit/>
          </a:bodyPr>
          <a:lstStyle/>
          <a:p>
            <a:pPr>
              <a:lnSpc>
                <a:spcPts val="4196"/>
              </a:lnSpc>
            </a:pPr>
            <a:r>
              <a:rPr lang="en-US" sz="2997">
                <a:solidFill>
                  <a:srgbClr val="000000"/>
                </a:solidFill>
                <a:latin typeface="Codec Pro"/>
              </a:rPr>
              <a:t>Existing anomaly detection methods often struggle with subtle or diverse anomalies, impacting diagnostic accuracy and treatment outcomes.</a:t>
            </a:r>
          </a:p>
          <a:p>
            <a:pPr>
              <a:lnSpc>
                <a:spcPts val="4196"/>
              </a:lnSpc>
            </a:pPr>
            <a:r>
              <a:rPr lang="en-US" sz="2997">
                <a:solidFill>
                  <a:srgbClr val="000000"/>
                </a:solidFill>
                <a:latin typeface="Codec Pro"/>
              </a:rPr>
              <a:t>Interpretability gaps in current methods hinder understanding and trust in anomaly detection systems.</a:t>
            </a:r>
          </a:p>
          <a:p>
            <a:pPr>
              <a:lnSpc>
                <a:spcPts val="4196"/>
              </a:lnSpc>
              <a:spcBef>
                <a:spcPct val="0"/>
              </a:spcBef>
            </a:pPr>
            <a:r>
              <a:rPr lang="en-US" sz="2997">
                <a:solidFill>
                  <a:srgbClr val="000000"/>
                </a:solidFill>
                <a:latin typeface="Codec Pro"/>
              </a:rPr>
              <a:t>The necessity for realistic and diverse anomalies to robustly train and challenge detection models effectively.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Freeform 2"/>
          <p:cNvSpPr/>
          <p:nvPr/>
        </p:nvSpPr>
        <p:spPr>
          <a:xfrm rot="211599" flipH="1">
            <a:off x="-3494219" y="5334472"/>
            <a:ext cx="14024293" cy="6910152"/>
          </a:xfrm>
          <a:custGeom>
            <a:avLst/>
            <a:gdLst/>
            <a:ahLst/>
            <a:cxnLst/>
            <a:rect l="l" t="t" r="r" b="b"/>
            <a:pathLst>
              <a:path w="14024293" h="6910152">
                <a:moveTo>
                  <a:pt x="14024293" y="0"/>
                </a:moveTo>
                <a:lnTo>
                  <a:pt x="0" y="0"/>
                </a:lnTo>
                <a:lnTo>
                  <a:pt x="0" y="6910152"/>
                </a:lnTo>
                <a:lnTo>
                  <a:pt x="14024293" y="6910152"/>
                </a:lnTo>
                <a:lnTo>
                  <a:pt x="14024293" y="0"/>
                </a:lnTo>
                <a:close/>
              </a:path>
            </a:pathLst>
          </a:custGeom>
          <a:blipFill>
            <a:blip r:embed="rId3">
              <a:alphaModFix amt="43999"/>
              <a:extLst>
                <a:ext uri="{96DAC541-7B7A-43D3-8B79-37D633B846F1}">
                  <asvg:svgBlip xmlns:asvg="http://schemas.microsoft.com/office/drawing/2016/SVG/main" r:embed="rId4"/>
                </a:ext>
              </a:extLst>
            </a:blip>
            <a:stretch>
              <a:fillRect/>
            </a:stretch>
          </a:blipFill>
        </p:spPr>
      </p:sp>
      <p:sp>
        <p:nvSpPr>
          <p:cNvPr id="3" name="TextBox 3"/>
          <p:cNvSpPr txBox="1"/>
          <p:nvPr/>
        </p:nvSpPr>
        <p:spPr>
          <a:xfrm>
            <a:off x="1014836" y="2569957"/>
            <a:ext cx="8366899" cy="1331591"/>
          </a:xfrm>
          <a:prstGeom prst="rect">
            <a:avLst/>
          </a:prstGeom>
        </p:spPr>
        <p:txBody>
          <a:bodyPr lIns="0" tIns="0" rIns="0" bIns="0" rtlCol="0" anchor="t">
            <a:spAutoFit/>
          </a:bodyPr>
          <a:lstStyle/>
          <a:p>
            <a:pPr>
              <a:lnSpc>
                <a:spcPts val="8999"/>
              </a:lnSpc>
            </a:pPr>
            <a:r>
              <a:rPr lang="en-US" sz="8999">
                <a:solidFill>
                  <a:srgbClr val="FFFFFF"/>
                </a:solidFill>
                <a:latin typeface="Codec Pro Bold"/>
              </a:rPr>
              <a:t>NOVELTY</a:t>
            </a:r>
          </a:p>
        </p:txBody>
      </p:sp>
      <p:sp>
        <p:nvSpPr>
          <p:cNvPr id="4" name="TextBox 4"/>
          <p:cNvSpPr txBox="1"/>
          <p:nvPr/>
        </p:nvSpPr>
        <p:spPr>
          <a:xfrm>
            <a:off x="15136407" y="1004663"/>
            <a:ext cx="2122893" cy="320040"/>
          </a:xfrm>
          <a:prstGeom prst="rect">
            <a:avLst/>
          </a:prstGeom>
        </p:spPr>
        <p:txBody>
          <a:bodyPr lIns="0" tIns="0" rIns="0" bIns="0" rtlCol="0" anchor="t">
            <a:spAutoFit/>
          </a:bodyPr>
          <a:lstStyle/>
          <a:p>
            <a:pPr marL="0" lvl="0" indent="0" algn="r">
              <a:lnSpc>
                <a:spcPts val="2340"/>
              </a:lnSpc>
              <a:spcBef>
                <a:spcPct val="0"/>
              </a:spcBef>
            </a:pPr>
            <a:r>
              <a:rPr lang="en-US" sz="1800" u="sng">
                <a:solidFill>
                  <a:srgbClr val="1B131B"/>
                </a:solidFill>
                <a:latin typeface="Codec Pro Bold"/>
                <a:hlinkClick r:id="rId5" action="ppaction://hlinksldjump"/>
              </a:rPr>
              <a:t>Back to Agenda</a:t>
            </a:r>
          </a:p>
        </p:txBody>
      </p:sp>
      <p:sp>
        <p:nvSpPr>
          <p:cNvPr id="5" name="TextBox 5"/>
          <p:cNvSpPr txBox="1"/>
          <p:nvPr/>
        </p:nvSpPr>
        <p:spPr>
          <a:xfrm>
            <a:off x="7633277" y="2976539"/>
            <a:ext cx="10203759" cy="5384634"/>
          </a:xfrm>
          <a:prstGeom prst="rect">
            <a:avLst/>
          </a:prstGeom>
        </p:spPr>
        <p:txBody>
          <a:bodyPr lIns="0" tIns="0" rIns="0" bIns="0" rtlCol="0" anchor="t">
            <a:spAutoFit/>
          </a:bodyPr>
          <a:lstStyle/>
          <a:p>
            <a:pPr>
              <a:lnSpc>
                <a:spcPts val="4210"/>
              </a:lnSpc>
            </a:pPr>
            <a:r>
              <a:rPr lang="en-US" sz="3007">
                <a:solidFill>
                  <a:srgbClr val="FFFFFF"/>
                </a:solidFill>
                <a:latin typeface="Codec Pro"/>
              </a:rPr>
              <a:t>Integration of Transformer-Guided GANs and Attention-based Highlighting specifically tailored for anomaly detection in medical images, addressing the challenges of interpretability and diversity of anomalies in a unique manner.</a:t>
            </a:r>
          </a:p>
          <a:p>
            <a:pPr>
              <a:lnSpc>
                <a:spcPts val="4210"/>
              </a:lnSpc>
              <a:spcBef>
                <a:spcPct val="0"/>
              </a:spcBef>
            </a:pPr>
            <a:r>
              <a:rPr lang="en-US" sz="3007">
                <a:solidFill>
                  <a:srgbClr val="FFFFFF"/>
                </a:solidFill>
                <a:latin typeface="Codec Pro"/>
              </a:rPr>
              <a:t>While individual components (GANs, transformers, attention mechanisms) have been explored separately, the synergistic fusion of these techniques in the medical imaging domain for anomaly detection represents a novel approach.</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grpSp>
        <p:nvGrpSpPr>
          <p:cNvPr id="2" name="Group 2"/>
          <p:cNvGrpSpPr/>
          <p:nvPr/>
        </p:nvGrpSpPr>
        <p:grpSpPr>
          <a:xfrm>
            <a:off x="1028700" y="2974511"/>
            <a:ext cx="5771288" cy="4337977"/>
            <a:chOff x="0" y="0"/>
            <a:chExt cx="7695051" cy="5783970"/>
          </a:xfrm>
        </p:grpSpPr>
        <p:sp>
          <p:nvSpPr>
            <p:cNvPr id="3" name="TextBox 3"/>
            <p:cNvSpPr txBox="1"/>
            <p:nvPr/>
          </p:nvSpPr>
          <p:spPr>
            <a:xfrm>
              <a:off x="0" y="3544325"/>
              <a:ext cx="7695051" cy="2239644"/>
            </a:xfrm>
            <a:prstGeom prst="rect">
              <a:avLst/>
            </a:prstGeom>
          </p:spPr>
          <p:txBody>
            <a:bodyPr lIns="0" tIns="0" rIns="0" bIns="0" rtlCol="0" anchor="t">
              <a:spAutoFit/>
            </a:bodyPr>
            <a:lstStyle/>
            <a:p>
              <a:pPr marL="0" lvl="0" indent="0">
                <a:lnSpc>
                  <a:spcPts val="3360"/>
                </a:lnSpc>
                <a:spcBef>
                  <a:spcPct val="0"/>
                </a:spcBef>
              </a:pPr>
              <a:r>
                <a:rPr lang="en-US" sz="2400" u="none">
                  <a:solidFill>
                    <a:srgbClr val="FFFFFF"/>
                  </a:solidFill>
                  <a:latin typeface="Codec Pro Bold"/>
                </a:rPr>
                <a:t>Ensure compliance with terms of use, ethical considerations, and appropriate citations when using these datasets.</a:t>
              </a:r>
            </a:p>
          </p:txBody>
        </p:sp>
        <p:sp>
          <p:nvSpPr>
            <p:cNvPr id="4" name="TextBox 4"/>
            <p:cNvSpPr txBox="1"/>
            <p:nvPr/>
          </p:nvSpPr>
          <p:spPr>
            <a:xfrm>
              <a:off x="0" y="-47625"/>
              <a:ext cx="7695051" cy="2968625"/>
            </a:xfrm>
            <a:prstGeom prst="rect">
              <a:avLst/>
            </a:prstGeom>
          </p:spPr>
          <p:txBody>
            <a:bodyPr lIns="0" tIns="0" rIns="0" bIns="0" rtlCol="0" anchor="t">
              <a:spAutoFit/>
            </a:bodyPr>
            <a:lstStyle/>
            <a:p>
              <a:pPr>
                <a:lnSpc>
                  <a:spcPts val="8250"/>
                </a:lnSpc>
              </a:pPr>
              <a:r>
                <a:rPr lang="en-US" sz="7500">
                  <a:solidFill>
                    <a:srgbClr val="FFFFFF"/>
                  </a:solidFill>
                  <a:latin typeface="Codec Pro Bold"/>
                </a:rPr>
                <a:t>Datasets Identified</a:t>
              </a:r>
            </a:p>
          </p:txBody>
        </p:sp>
      </p:grpSp>
      <p:sp>
        <p:nvSpPr>
          <p:cNvPr id="5" name="TextBox 5"/>
          <p:cNvSpPr txBox="1"/>
          <p:nvPr/>
        </p:nvSpPr>
        <p:spPr>
          <a:xfrm>
            <a:off x="7854477" y="1713547"/>
            <a:ext cx="9404823" cy="6783706"/>
          </a:xfrm>
          <a:prstGeom prst="rect">
            <a:avLst/>
          </a:prstGeom>
        </p:spPr>
        <p:txBody>
          <a:bodyPr lIns="0" tIns="0" rIns="0" bIns="0" rtlCol="0" anchor="t">
            <a:spAutoFit/>
          </a:bodyPr>
          <a:lstStyle/>
          <a:p>
            <a:pPr>
              <a:lnSpc>
                <a:spcPts val="3810"/>
              </a:lnSpc>
            </a:pPr>
            <a:endParaRPr/>
          </a:p>
          <a:p>
            <a:pPr marL="647724" lvl="1" indent="-323862">
              <a:lnSpc>
                <a:spcPts val="3810"/>
              </a:lnSpc>
              <a:buFont typeface="Arial"/>
              <a:buChar char="•"/>
            </a:pPr>
            <a:r>
              <a:rPr lang="en-US" sz="3000">
                <a:solidFill>
                  <a:srgbClr val="2667FF"/>
                </a:solidFill>
                <a:latin typeface="Codec Pro Bold"/>
              </a:rPr>
              <a:t>MIMIC-CXR</a:t>
            </a:r>
            <a:r>
              <a:rPr lang="en-US" sz="3000">
                <a:solidFill>
                  <a:srgbClr val="FFFFFF"/>
                </a:solidFill>
                <a:latin typeface="Codec Pro Bold"/>
              </a:rPr>
              <a:t>: A publicly available dataset of chest X-ray images with various pathologies. (Link: </a:t>
            </a:r>
            <a:r>
              <a:rPr lang="en-US" sz="3000" u="sng">
                <a:solidFill>
                  <a:srgbClr val="FFFFFF"/>
                </a:solidFill>
                <a:latin typeface="Codec Pro Bold"/>
                <a:hlinkClick r:id="rId2" tooltip="https://physionet.org/content/mimic-cxr/"/>
              </a:rPr>
              <a:t>MIMIC-CXR</a:t>
            </a:r>
            <a:r>
              <a:rPr lang="en-US" sz="3000">
                <a:solidFill>
                  <a:srgbClr val="FFFFFF"/>
                </a:solidFill>
                <a:latin typeface="Codec Pro Bold"/>
              </a:rPr>
              <a:t>)</a:t>
            </a:r>
          </a:p>
          <a:p>
            <a:pPr marL="647724" lvl="1" indent="-323862">
              <a:lnSpc>
                <a:spcPts val="3810"/>
              </a:lnSpc>
              <a:buFont typeface="Arial"/>
              <a:buChar char="•"/>
            </a:pPr>
            <a:r>
              <a:rPr lang="en-US" sz="3000">
                <a:solidFill>
                  <a:srgbClr val="2667FF"/>
                </a:solidFill>
                <a:latin typeface="Codec Pro Bold"/>
              </a:rPr>
              <a:t>NIH Chest X-ray Dataset:</a:t>
            </a:r>
            <a:r>
              <a:rPr lang="en-US" sz="3000">
                <a:solidFill>
                  <a:srgbClr val="FFFFFF"/>
                </a:solidFill>
                <a:latin typeface="Codec Pro Bold"/>
              </a:rPr>
              <a:t> A large dataset of chest X-ray images with annotated findings. (Link: </a:t>
            </a:r>
            <a:r>
              <a:rPr lang="en-US" sz="3000" u="sng">
                <a:solidFill>
                  <a:srgbClr val="FFFFFF"/>
                </a:solidFill>
                <a:latin typeface="Codec Pro Bold"/>
                <a:hlinkClick r:id="rId3" tooltip="https://www.nih.gov/news-events/news-releases/nih-clinical-center-provides-one-largest-publicly-available-chest-x-ray-datasets"/>
              </a:rPr>
              <a:t>X-Ray</a:t>
            </a:r>
            <a:r>
              <a:rPr lang="en-US" sz="3000">
                <a:solidFill>
                  <a:srgbClr val="FFFFFF"/>
                </a:solidFill>
                <a:latin typeface="Codec Pro Bold"/>
              </a:rPr>
              <a:t>)</a:t>
            </a:r>
          </a:p>
          <a:p>
            <a:pPr marL="647724" lvl="1" indent="-323862">
              <a:lnSpc>
                <a:spcPts val="3810"/>
              </a:lnSpc>
              <a:buFont typeface="Arial"/>
              <a:buChar char="•"/>
            </a:pPr>
            <a:r>
              <a:rPr lang="en-US" sz="3000">
                <a:solidFill>
                  <a:srgbClr val="2667FF"/>
                </a:solidFill>
                <a:latin typeface="Codec Pro Bold"/>
              </a:rPr>
              <a:t>CheXpert:</a:t>
            </a:r>
            <a:r>
              <a:rPr lang="en-US" sz="3000">
                <a:solidFill>
                  <a:srgbClr val="FFFFFF"/>
                </a:solidFill>
                <a:latin typeface="Codec Pro Bold"/>
              </a:rPr>
              <a:t> Contains chest radiographs, particularly useful for exploring uncertainty labels. (Link: </a:t>
            </a:r>
            <a:r>
              <a:rPr lang="en-US" sz="3000" u="sng">
                <a:solidFill>
                  <a:srgbClr val="FFFFFF"/>
                </a:solidFill>
                <a:latin typeface="Codec Pro Bold"/>
                <a:hlinkClick r:id="rId4" tooltip="https://stanfordmlgroup.github.io/competitions/chexpert/"/>
              </a:rPr>
              <a:t>CheXpert</a:t>
            </a:r>
            <a:r>
              <a:rPr lang="en-US" sz="3000">
                <a:solidFill>
                  <a:srgbClr val="FFFFFF"/>
                </a:solidFill>
                <a:latin typeface="Codec Pro Bold"/>
              </a:rPr>
              <a:t>)</a:t>
            </a:r>
          </a:p>
          <a:p>
            <a:pPr marL="647724" lvl="1" indent="-323862">
              <a:lnSpc>
                <a:spcPts val="3810"/>
              </a:lnSpc>
              <a:buFont typeface="Arial"/>
              <a:buChar char="•"/>
            </a:pPr>
            <a:r>
              <a:rPr lang="en-US" sz="3000">
                <a:solidFill>
                  <a:srgbClr val="2667FF"/>
                </a:solidFill>
                <a:latin typeface="Codec Pro Bold"/>
              </a:rPr>
              <a:t>COVID-19 Image Data Collection:</a:t>
            </a:r>
            <a:r>
              <a:rPr lang="en-US" sz="3000">
                <a:solidFill>
                  <a:srgbClr val="FFFFFF"/>
                </a:solidFill>
                <a:latin typeface="Codec Pro Bold"/>
              </a:rPr>
              <a:t> Specifically focused on COVID-19-related chest X-ray and CT images. (Link: </a:t>
            </a:r>
            <a:r>
              <a:rPr lang="en-US" sz="3000" u="sng">
                <a:solidFill>
                  <a:srgbClr val="FFFFFF"/>
                </a:solidFill>
                <a:latin typeface="Codec Pro Bold"/>
                <a:hlinkClick r:id="rId5" tooltip="https://github.com/ieee8023/covid-chestxray-dataset"/>
              </a:rPr>
              <a:t>Covid-19 Images</a:t>
            </a:r>
            <a:r>
              <a:rPr lang="en-US" sz="3000">
                <a:solidFill>
                  <a:srgbClr val="FFFFFF"/>
                </a:solidFill>
                <a:latin typeface="Codec Pro Bold"/>
              </a:rPr>
              <a:t>)</a:t>
            </a:r>
          </a:p>
          <a:p>
            <a:pPr>
              <a:lnSpc>
                <a:spcPts val="3300"/>
              </a:lnSpc>
              <a:spcBef>
                <a:spcPct val="0"/>
              </a:spcBef>
            </a:pPr>
            <a:endParaRPr lang="en-US" sz="3000">
              <a:solidFill>
                <a:srgbClr val="FFFFFF"/>
              </a:solidFill>
              <a:latin typeface="Codec Pro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sp>
        <p:nvSpPr>
          <p:cNvPr id="2" name="TextBox 2"/>
          <p:cNvSpPr txBox="1"/>
          <p:nvPr/>
        </p:nvSpPr>
        <p:spPr>
          <a:xfrm>
            <a:off x="1028700" y="4000500"/>
            <a:ext cx="5771288" cy="2238375"/>
          </a:xfrm>
          <a:prstGeom prst="rect">
            <a:avLst/>
          </a:prstGeom>
        </p:spPr>
        <p:txBody>
          <a:bodyPr lIns="0" tIns="0" rIns="0" bIns="0" rtlCol="0" anchor="t">
            <a:spAutoFit/>
          </a:bodyPr>
          <a:lstStyle/>
          <a:p>
            <a:pPr>
              <a:lnSpc>
                <a:spcPts val="8250"/>
              </a:lnSpc>
            </a:pPr>
            <a:r>
              <a:rPr lang="en-US" sz="7500">
                <a:solidFill>
                  <a:srgbClr val="FFFFFF"/>
                </a:solidFill>
                <a:latin typeface="Codec Pro Bold"/>
              </a:rPr>
              <a:t>Algorithms Identified</a:t>
            </a:r>
          </a:p>
        </p:txBody>
      </p:sp>
      <p:graphicFrame>
        <p:nvGraphicFramePr>
          <p:cNvPr id="3" name="Table 3"/>
          <p:cNvGraphicFramePr>
            <a:graphicFrameLocks noGrp="1"/>
          </p:cNvGraphicFramePr>
          <p:nvPr/>
        </p:nvGraphicFramePr>
        <p:xfrm>
          <a:off x="7549904" y="1028700"/>
          <a:ext cx="9875436" cy="8229600"/>
        </p:xfrm>
        <a:graphic>
          <a:graphicData uri="http://schemas.openxmlformats.org/drawingml/2006/table">
            <a:tbl>
              <a:tblPr/>
              <a:tblGrid>
                <a:gridCol w="9875436">
                  <a:extLst>
                    <a:ext uri="{9D8B030D-6E8A-4147-A177-3AD203B41FA5}">
                      <a16:colId xmlns:a16="http://schemas.microsoft.com/office/drawing/2014/main" val="20000"/>
                    </a:ext>
                  </a:extLst>
                </a:gridCol>
              </a:tblGrid>
              <a:tr h="3145588">
                <a:tc>
                  <a:txBody>
                    <a:bodyPr/>
                    <a:lstStyle/>
                    <a:p>
                      <a:pPr algn="l">
                        <a:lnSpc>
                          <a:spcPts val="3920"/>
                        </a:lnSpc>
                        <a:defRPr/>
                      </a:pPr>
                      <a:r>
                        <a:rPr lang="en-US" sz="2800">
                          <a:solidFill>
                            <a:srgbClr val="2667FF"/>
                          </a:solidFill>
                          <a:latin typeface="Codec Pro Bold"/>
                        </a:rPr>
                        <a:t>Transformer-guided GAN: </a:t>
                      </a:r>
                      <a:r>
                        <a:rPr lang="en-US" sz="2800">
                          <a:solidFill>
                            <a:srgbClr val="FFFFFF"/>
                          </a:solidFill>
                          <a:latin typeface="Codec Pro Bold"/>
                        </a:rPr>
                        <a:t>An architecture combining transformers and GANs to generate diverse and medically relevant anomalies in chest X-ray images.</a:t>
                      </a:r>
                      <a:endParaRPr lang="en-US" sz="1100"/>
                    </a:p>
                  </a:txBody>
                  <a:tcPr marL="190500" marR="190500" marT="190500" marB="190500" anchor="ctr">
                    <a:lnL w="0" cap="flat" cmpd="sng" algn="ctr">
                      <a:solidFill>
                        <a:srgbClr val="1B131B"/>
                      </a:solidFill>
                      <a:prstDash val="solid"/>
                      <a:round/>
                      <a:headEnd type="none" w="med" len="med"/>
                      <a:tailEnd type="none" w="med" len="med"/>
                    </a:lnL>
                    <a:lnR w="0" cap="flat" cmpd="sng" algn="ctr">
                      <a:solidFill>
                        <a:srgbClr val="1B131B"/>
                      </a:solidFill>
                      <a:prstDash val="solid"/>
                      <a:round/>
                      <a:headEnd type="none" w="med" len="med"/>
                      <a:tailEnd type="none" w="med" len="med"/>
                    </a:lnR>
                    <a:lnT w="0"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2542006">
                <a:tc>
                  <a:txBody>
                    <a:bodyPr/>
                    <a:lstStyle/>
                    <a:p>
                      <a:pPr algn="l">
                        <a:lnSpc>
                          <a:spcPts val="3920"/>
                        </a:lnSpc>
                        <a:defRPr/>
                      </a:pPr>
                      <a:r>
                        <a:rPr lang="en-US" sz="2800">
                          <a:solidFill>
                            <a:srgbClr val="2667FF"/>
                          </a:solidFill>
                          <a:latin typeface="Codec Pro Bold"/>
                        </a:rPr>
                        <a:t>Attention-based highlighting: </a:t>
                      </a:r>
                      <a:r>
                        <a:rPr lang="en-US" sz="2800">
                          <a:solidFill>
                            <a:srgbClr val="FFFFFF"/>
                          </a:solidFill>
                          <a:latin typeface="Codec Pro Bold"/>
                        </a:rPr>
                        <a:t>A transformer-based attention mechanism highlighting regions of interest within the generated anomalies.</a:t>
                      </a:r>
                      <a:endParaRPr lang="en-US" sz="1100"/>
                    </a:p>
                  </a:txBody>
                  <a:tcPr marL="190500" marR="190500" marT="190500" marB="190500" anchor="ctr">
                    <a:lnL w="0" cap="flat" cmpd="sng" algn="ctr">
                      <a:solidFill>
                        <a:srgbClr val="1B131B"/>
                      </a:solidFill>
                      <a:prstDash val="solid"/>
                      <a:round/>
                      <a:headEnd type="none" w="med" len="med"/>
                      <a:tailEnd type="none" w="med" len="med"/>
                    </a:lnL>
                    <a:lnR w="0" cap="flat" cmpd="sng" algn="ctr">
                      <a:solidFill>
                        <a:srgbClr val="1B131B"/>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2542006">
                <a:tc>
                  <a:txBody>
                    <a:bodyPr/>
                    <a:lstStyle/>
                    <a:p>
                      <a:pPr algn="l">
                        <a:lnSpc>
                          <a:spcPts val="3920"/>
                        </a:lnSpc>
                        <a:defRPr/>
                      </a:pPr>
                      <a:r>
                        <a:rPr lang="en-US" sz="2800">
                          <a:solidFill>
                            <a:srgbClr val="2667FF"/>
                          </a:solidFill>
                          <a:latin typeface="Codec Pro Bold"/>
                        </a:rPr>
                        <a:t>Anomaly detection model: </a:t>
                      </a:r>
                      <a:r>
                        <a:rPr lang="en-US" sz="2800">
                          <a:solidFill>
                            <a:srgbClr val="FFFFFF"/>
                          </a:solidFill>
                          <a:latin typeface="Codec Pro Bold"/>
                        </a:rPr>
                        <a:t>Utilizing a Convolutional Neural Network (CNN) for anomaly detection, trained and tested on the generated anomalies</a:t>
                      </a:r>
                      <a:endParaRPr lang="en-US" sz="1100"/>
                    </a:p>
                  </a:txBody>
                  <a:tcPr marL="190500" marR="190500" marT="190500" marB="190500" anchor="ctr">
                    <a:lnL w="0" cap="flat" cmpd="sng" algn="ctr">
                      <a:solidFill>
                        <a:srgbClr val="1B131B"/>
                      </a:solidFill>
                      <a:prstDash val="solid"/>
                      <a:round/>
                      <a:headEnd type="none" w="med" len="med"/>
                      <a:tailEnd type="none" w="med" len="med"/>
                    </a:lnL>
                    <a:lnR w="0" cap="flat" cmpd="sng" algn="ctr">
                      <a:solidFill>
                        <a:srgbClr val="1B131B"/>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B131B"/>
        </a:solidFill>
        <a:effectLst/>
      </p:bgPr>
    </p:bg>
    <p:spTree>
      <p:nvGrpSpPr>
        <p:cNvPr id="1" name=""/>
        <p:cNvGrpSpPr/>
        <p:nvPr/>
      </p:nvGrpSpPr>
      <p:grpSpPr>
        <a:xfrm>
          <a:off x="0" y="0"/>
          <a:ext cx="0" cy="0"/>
          <a:chOff x="0" y="0"/>
          <a:chExt cx="0" cy="0"/>
        </a:xfrm>
      </p:grpSpPr>
      <p:grpSp>
        <p:nvGrpSpPr>
          <p:cNvPr id="2" name="Group 2"/>
          <p:cNvGrpSpPr/>
          <p:nvPr/>
        </p:nvGrpSpPr>
        <p:grpSpPr>
          <a:xfrm>
            <a:off x="3429846" y="1028700"/>
            <a:ext cx="11428307" cy="1680526"/>
            <a:chOff x="0" y="0"/>
            <a:chExt cx="15237743" cy="2240701"/>
          </a:xfrm>
        </p:grpSpPr>
        <p:sp>
          <p:nvSpPr>
            <p:cNvPr id="3" name="TextBox 3"/>
            <p:cNvSpPr txBox="1"/>
            <p:nvPr/>
          </p:nvSpPr>
          <p:spPr>
            <a:xfrm>
              <a:off x="0" y="1677457"/>
              <a:ext cx="15237743" cy="563244"/>
            </a:xfrm>
            <a:prstGeom prst="rect">
              <a:avLst/>
            </a:prstGeom>
          </p:spPr>
          <p:txBody>
            <a:bodyPr lIns="0" tIns="0" rIns="0" bIns="0" rtlCol="0" anchor="t">
              <a:spAutoFit/>
            </a:bodyPr>
            <a:lstStyle/>
            <a:p>
              <a:pPr marL="0" lvl="0" indent="0" algn="ctr">
                <a:lnSpc>
                  <a:spcPts val="3360"/>
                </a:lnSpc>
                <a:spcBef>
                  <a:spcPct val="0"/>
                </a:spcBef>
              </a:pPr>
              <a:endParaRPr/>
            </a:p>
          </p:txBody>
        </p:sp>
        <p:sp>
          <p:nvSpPr>
            <p:cNvPr id="4" name="TextBox 4"/>
            <p:cNvSpPr txBox="1"/>
            <p:nvPr/>
          </p:nvSpPr>
          <p:spPr>
            <a:xfrm>
              <a:off x="0" y="-47625"/>
              <a:ext cx="15237743" cy="1571625"/>
            </a:xfrm>
            <a:prstGeom prst="rect">
              <a:avLst/>
            </a:prstGeom>
          </p:spPr>
          <p:txBody>
            <a:bodyPr lIns="0" tIns="0" rIns="0" bIns="0" rtlCol="0" anchor="t">
              <a:spAutoFit/>
            </a:bodyPr>
            <a:lstStyle/>
            <a:p>
              <a:pPr algn="ctr">
                <a:lnSpc>
                  <a:spcPts val="8250"/>
                </a:lnSpc>
              </a:pPr>
              <a:r>
                <a:rPr lang="en-US" sz="7500">
                  <a:solidFill>
                    <a:srgbClr val="FFFFFF"/>
                  </a:solidFill>
                  <a:latin typeface="Codec Pro Bold"/>
                </a:rPr>
                <a:t>Proposed </a:t>
              </a:r>
              <a:r>
                <a:rPr lang="en-US" sz="7500">
                  <a:solidFill>
                    <a:srgbClr val="2667FF"/>
                  </a:solidFill>
                  <a:latin typeface="Codec Pro Bold"/>
                </a:rPr>
                <a:t>Timeline</a:t>
              </a:r>
            </a:p>
          </p:txBody>
        </p:sp>
      </p:grpSp>
      <p:sp>
        <p:nvSpPr>
          <p:cNvPr id="5" name="Freeform 5"/>
          <p:cNvSpPr/>
          <p:nvPr/>
        </p:nvSpPr>
        <p:spPr>
          <a:xfrm flipH="1" flipV="1">
            <a:off x="-1380193" y="7044158"/>
            <a:ext cx="19849827" cy="7182028"/>
          </a:xfrm>
          <a:custGeom>
            <a:avLst/>
            <a:gdLst/>
            <a:ahLst/>
            <a:cxnLst/>
            <a:rect l="l" t="t" r="r" b="b"/>
            <a:pathLst>
              <a:path w="19849827" h="7182028">
                <a:moveTo>
                  <a:pt x="19849827" y="7182028"/>
                </a:moveTo>
                <a:lnTo>
                  <a:pt x="0" y="7182028"/>
                </a:lnTo>
                <a:lnTo>
                  <a:pt x="0" y="0"/>
                </a:lnTo>
                <a:lnTo>
                  <a:pt x="19849827" y="0"/>
                </a:lnTo>
                <a:lnTo>
                  <a:pt x="19849827" y="7182028"/>
                </a:lnTo>
                <a:close/>
              </a:path>
            </a:pathLst>
          </a:custGeom>
          <a:blipFill>
            <a:blip r:embed="rId2">
              <a:alphaModFix amt="13000"/>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1297057" y="4681509"/>
            <a:ext cx="3393583" cy="1004007"/>
            <a:chOff x="0" y="0"/>
            <a:chExt cx="821369" cy="243006"/>
          </a:xfrm>
        </p:grpSpPr>
        <p:sp>
          <p:nvSpPr>
            <p:cNvPr id="7" name="Freeform 7"/>
            <p:cNvSpPr/>
            <p:nvPr/>
          </p:nvSpPr>
          <p:spPr>
            <a:xfrm>
              <a:off x="0" y="0"/>
              <a:ext cx="821369" cy="243006"/>
            </a:xfrm>
            <a:custGeom>
              <a:avLst/>
              <a:gdLst/>
              <a:ahLst/>
              <a:cxnLst/>
              <a:rect l="l" t="t" r="r" b="b"/>
              <a:pathLst>
                <a:path w="821369" h="243006">
                  <a:moveTo>
                    <a:pt x="31939" y="0"/>
                  </a:moveTo>
                  <a:lnTo>
                    <a:pt x="789430" y="0"/>
                  </a:lnTo>
                  <a:cubicBezTo>
                    <a:pt x="807070" y="0"/>
                    <a:pt x="821369" y="14299"/>
                    <a:pt x="821369" y="31939"/>
                  </a:cubicBezTo>
                  <a:lnTo>
                    <a:pt x="821369" y="211067"/>
                  </a:lnTo>
                  <a:cubicBezTo>
                    <a:pt x="821369" y="228706"/>
                    <a:pt x="807070" y="243006"/>
                    <a:pt x="789430" y="243006"/>
                  </a:cubicBezTo>
                  <a:lnTo>
                    <a:pt x="31939" y="243006"/>
                  </a:lnTo>
                  <a:cubicBezTo>
                    <a:pt x="14299" y="243006"/>
                    <a:pt x="0" y="228706"/>
                    <a:pt x="0" y="211067"/>
                  </a:cubicBezTo>
                  <a:lnTo>
                    <a:pt x="0" y="31939"/>
                  </a:lnTo>
                  <a:cubicBezTo>
                    <a:pt x="0" y="14299"/>
                    <a:pt x="14299" y="0"/>
                    <a:pt x="31939" y="0"/>
                  </a:cubicBezTo>
                  <a:close/>
                </a:path>
              </a:pathLst>
            </a:custGeom>
            <a:solidFill>
              <a:srgbClr val="2667FF"/>
            </a:solidFill>
          </p:spPr>
        </p:sp>
        <p:sp>
          <p:nvSpPr>
            <p:cNvPr id="8" name="TextBox 8"/>
            <p:cNvSpPr txBox="1"/>
            <p:nvPr/>
          </p:nvSpPr>
          <p:spPr>
            <a:xfrm>
              <a:off x="0" y="-85725"/>
              <a:ext cx="821369" cy="328731"/>
            </a:xfrm>
            <a:prstGeom prst="rect">
              <a:avLst/>
            </a:prstGeom>
          </p:spPr>
          <p:txBody>
            <a:bodyPr lIns="254000" tIns="254000" rIns="254000" bIns="254000" rtlCol="0" anchor="ctr"/>
            <a:lstStyle/>
            <a:p>
              <a:pPr algn="ctr">
                <a:lnSpc>
                  <a:spcPts val="3499"/>
                </a:lnSpc>
              </a:pPr>
              <a:r>
                <a:rPr lang="en-US" sz="2499">
                  <a:solidFill>
                    <a:srgbClr val="FFFFFF"/>
                  </a:solidFill>
                  <a:latin typeface="Codec Pro Bold"/>
                </a:rPr>
                <a:t>DECEMBER’23</a:t>
              </a:r>
            </a:p>
          </p:txBody>
        </p:sp>
      </p:grpSp>
      <p:grpSp>
        <p:nvGrpSpPr>
          <p:cNvPr id="9" name="Group 9"/>
          <p:cNvGrpSpPr/>
          <p:nvPr/>
        </p:nvGrpSpPr>
        <p:grpSpPr>
          <a:xfrm>
            <a:off x="5419077" y="4681509"/>
            <a:ext cx="3332363" cy="1004007"/>
            <a:chOff x="0" y="0"/>
            <a:chExt cx="806552" cy="243006"/>
          </a:xfrm>
        </p:grpSpPr>
        <p:sp>
          <p:nvSpPr>
            <p:cNvPr id="10" name="Freeform 10"/>
            <p:cNvSpPr/>
            <p:nvPr/>
          </p:nvSpPr>
          <p:spPr>
            <a:xfrm>
              <a:off x="0" y="0"/>
              <a:ext cx="806552" cy="243006"/>
            </a:xfrm>
            <a:custGeom>
              <a:avLst/>
              <a:gdLst/>
              <a:ahLst/>
              <a:cxnLst/>
              <a:rect l="l" t="t" r="r" b="b"/>
              <a:pathLst>
                <a:path w="806552" h="243006">
                  <a:moveTo>
                    <a:pt x="32526" y="0"/>
                  </a:moveTo>
                  <a:lnTo>
                    <a:pt x="774026" y="0"/>
                  </a:lnTo>
                  <a:cubicBezTo>
                    <a:pt x="791990" y="0"/>
                    <a:pt x="806552" y="14562"/>
                    <a:pt x="806552" y="32526"/>
                  </a:cubicBezTo>
                  <a:lnTo>
                    <a:pt x="806552" y="210480"/>
                  </a:lnTo>
                  <a:cubicBezTo>
                    <a:pt x="806552" y="219107"/>
                    <a:pt x="803125" y="227380"/>
                    <a:pt x="797025" y="233479"/>
                  </a:cubicBezTo>
                  <a:cubicBezTo>
                    <a:pt x="790926" y="239579"/>
                    <a:pt x="782653" y="243006"/>
                    <a:pt x="774026" y="243006"/>
                  </a:cubicBezTo>
                  <a:lnTo>
                    <a:pt x="32526" y="243006"/>
                  </a:lnTo>
                  <a:cubicBezTo>
                    <a:pt x="23899" y="243006"/>
                    <a:pt x="15626" y="239579"/>
                    <a:pt x="9527" y="233479"/>
                  </a:cubicBezTo>
                  <a:cubicBezTo>
                    <a:pt x="3427" y="227380"/>
                    <a:pt x="0" y="219107"/>
                    <a:pt x="0" y="210480"/>
                  </a:cubicBezTo>
                  <a:lnTo>
                    <a:pt x="0" y="32526"/>
                  </a:lnTo>
                  <a:cubicBezTo>
                    <a:pt x="0" y="23899"/>
                    <a:pt x="3427" y="15626"/>
                    <a:pt x="9527" y="9527"/>
                  </a:cubicBezTo>
                  <a:cubicBezTo>
                    <a:pt x="15626" y="3427"/>
                    <a:pt x="23899" y="0"/>
                    <a:pt x="32526" y="0"/>
                  </a:cubicBezTo>
                  <a:close/>
                </a:path>
              </a:pathLst>
            </a:custGeom>
            <a:solidFill>
              <a:srgbClr val="2667FF"/>
            </a:solidFill>
          </p:spPr>
        </p:sp>
        <p:sp>
          <p:nvSpPr>
            <p:cNvPr id="11" name="TextBox 11"/>
            <p:cNvSpPr txBox="1"/>
            <p:nvPr/>
          </p:nvSpPr>
          <p:spPr>
            <a:xfrm>
              <a:off x="0" y="-85725"/>
              <a:ext cx="806552" cy="328731"/>
            </a:xfrm>
            <a:prstGeom prst="rect">
              <a:avLst/>
            </a:prstGeom>
          </p:spPr>
          <p:txBody>
            <a:bodyPr lIns="254000" tIns="254000" rIns="254000" bIns="254000" rtlCol="0" anchor="ctr"/>
            <a:lstStyle/>
            <a:p>
              <a:pPr algn="ctr">
                <a:lnSpc>
                  <a:spcPts val="3499"/>
                </a:lnSpc>
              </a:pPr>
              <a:r>
                <a:rPr lang="en-US" sz="2499">
                  <a:solidFill>
                    <a:srgbClr val="FFFFFF"/>
                  </a:solidFill>
                  <a:latin typeface="Codec Pro Bold"/>
                </a:rPr>
                <a:t>JANUARY’24</a:t>
              </a:r>
            </a:p>
          </p:txBody>
        </p:sp>
      </p:grpSp>
      <p:grpSp>
        <p:nvGrpSpPr>
          <p:cNvPr id="12" name="Group 12"/>
          <p:cNvGrpSpPr/>
          <p:nvPr/>
        </p:nvGrpSpPr>
        <p:grpSpPr>
          <a:xfrm>
            <a:off x="13540677" y="4681509"/>
            <a:ext cx="3332363" cy="1004007"/>
            <a:chOff x="0" y="0"/>
            <a:chExt cx="806552" cy="243006"/>
          </a:xfrm>
        </p:grpSpPr>
        <p:sp>
          <p:nvSpPr>
            <p:cNvPr id="13" name="Freeform 13"/>
            <p:cNvSpPr/>
            <p:nvPr/>
          </p:nvSpPr>
          <p:spPr>
            <a:xfrm>
              <a:off x="0" y="0"/>
              <a:ext cx="806552" cy="243006"/>
            </a:xfrm>
            <a:custGeom>
              <a:avLst/>
              <a:gdLst/>
              <a:ahLst/>
              <a:cxnLst/>
              <a:rect l="l" t="t" r="r" b="b"/>
              <a:pathLst>
                <a:path w="806552" h="243006">
                  <a:moveTo>
                    <a:pt x="32526" y="0"/>
                  </a:moveTo>
                  <a:lnTo>
                    <a:pt x="774026" y="0"/>
                  </a:lnTo>
                  <a:cubicBezTo>
                    <a:pt x="791990" y="0"/>
                    <a:pt x="806552" y="14562"/>
                    <a:pt x="806552" y="32526"/>
                  </a:cubicBezTo>
                  <a:lnTo>
                    <a:pt x="806552" y="210480"/>
                  </a:lnTo>
                  <a:cubicBezTo>
                    <a:pt x="806552" y="219107"/>
                    <a:pt x="803125" y="227380"/>
                    <a:pt x="797025" y="233479"/>
                  </a:cubicBezTo>
                  <a:cubicBezTo>
                    <a:pt x="790926" y="239579"/>
                    <a:pt x="782653" y="243006"/>
                    <a:pt x="774026" y="243006"/>
                  </a:cubicBezTo>
                  <a:lnTo>
                    <a:pt x="32526" y="243006"/>
                  </a:lnTo>
                  <a:cubicBezTo>
                    <a:pt x="23899" y="243006"/>
                    <a:pt x="15626" y="239579"/>
                    <a:pt x="9527" y="233479"/>
                  </a:cubicBezTo>
                  <a:cubicBezTo>
                    <a:pt x="3427" y="227380"/>
                    <a:pt x="0" y="219107"/>
                    <a:pt x="0" y="210480"/>
                  </a:cubicBezTo>
                  <a:lnTo>
                    <a:pt x="0" y="32526"/>
                  </a:lnTo>
                  <a:cubicBezTo>
                    <a:pt x="0" y="23899"/>
                    <a:pt x="3427" y="15626"/>
                    <a:pt x="9527" y="9527"/>
                  </a:cubicBezTo>
                  <a:cubicBezTo>
                    <a:pt x="15626" y="3427"/>
                    <a:pt x="23899" y="0"/>
                    <a:pt x="32526" y="0"/>
                  </a:cubicBezTo>
                  <a:close/>
                </a:path>
              </a:pathLst>
            </a:custGeom>
            <a:solidFill>
              <a:srgbClr val="2667FF"/>
            </a:solidFill>
          </p:spPr>
        </p:sp>
        <p:sp>
          <p:nvSpPr>
            <p:cNvPr id="14" name="TextBox 14"/>
            <p:cNvSpPr txBox="1"/>
            <p:nvPr/>
          </p:nvSpPr>
          <p:spPr>
            <a:xfrm>
              <a:off x="0" y="-85725"/>
              <a:ext cx="806552" cy="328731"/>
            </a:xfrm>
            <a:prstGeom prst="rect">
              <a:avLst/>
            </a:prstGeom>
          </p:spPr>
          <p:txBody>
            <a:bodyPr lIns="254000" tIns="254000" rIns="254000" bIns="254000" rtlCol="0" anchor="ctr"/>
            <a:lstStyle/>
            <a:p>
              <a:pPr algn="ctr">
                <a:lnSpc>
                  <a:spcPts val="3499"/>
                </a:lnSpc>
              </a:pPr>
              <a:r>
                <a:rPr lang="en-US" sz="2499">
                  <a:solidFill>
                    <a:srgbClr val="FFFFFF"/>
                  </a:solidFill>
                  <a:latin typeface="Codec Pro Bold"/>
                </a:rPr>
                <a:t>MARCH’24</a:t>
              </a:r>
            </a:p>
          </p:txBody>
        </p:sp>
      </p:grpSp>
      <p:grpSp>
        <p:nvGrpSpPr>
          <p:cNvPr id="15" name="Group 15"/>
          <p:cNvGrpSpPr/>
          <p:nvPr/>
        </p:nvGrpSpPr>
        <p:grpSpPr>
          <a:xfrm>
            <a:off x="9479877" y="4681509"/>
            <a:ext cx="3332363" cy="1004007"/>
            <a:chOff x="0" y="0"/>
            <a:chExt cx="806552" cy="243006"/>
          </a:xfrm>
        </p:grpSpPr>
        <p:sp>
          <p:nvSpPr>
            <p:cNvPr id="16" name="Freeform 16"/>
            <p:cNvSpPr/>
            <p:nvPr/>
          </p:nvSpPr>
          <p:spPr>
            <a:xfrm>
              <a:off x="0" y="0"/>
              <a:ext cx="806552" cy="243006"/>
            </a:xfrm>
            <a:custGeom>
              <a:avLst/>
              <a:gdLst/>
              <a:ahLst/>
              <a:cxnLst/>
              <a:rect l="l" t="t" r="r" b="b"/>
              <a:pathLst>
                <a:path w="806552" h="243006">
                  <a:moveTo>
                    <a:pt x="32526" y="0"/>
                  </a:moveTo>
                  <a:lnTo>
                    <a:pt x="774026" y="0"/>
                  </a:lnTo>
                  <a:cubicBezTo>
                    <a:pt x="791990" y="0"/>
                    <a:pt x="806552" y="14562"/>
                    <a:pt x="806552" y="32526"/>
                  </a:cubicBezTo>
                  <a:lnTo>
                    <a:pt x="806552" y="210480"/>
                  </a:lnTo>
                  <a:cubicBezTo>
                    <a:pt x="806552" y="219107"/>
                    <a:pt x="803125" y="227380"/>
                    <a:pt x="797025" y="233479"/>
                  </a:cubicBezTo>
                  <a:cubicBezTo>
                    <a:pt x="790926" y="239579"/>
                    <a:pt x="782653" y="243006"/>
                    <a:pt x="774026" y="243006"/>
                  </a:cubicBezTo>
                  <a:lnTo>
                    <a:pt x="32526" y="243006"/>
                  </a:lnTo>
                  <a:cubicBezTo>
                    <a:pt x="23899" y="243006"/>
                    <a:pt x="15626" y="239579"/>
                    <a:pt x="9527" y="233479"/>
                  </a:cubicBezTo>
                  <a:cubicBezTo>
                    <a:pt x="3427" y="227380"/>
                    <a:pt x="0" y="219107"/>
                    <a:pt x="0" y="210480"/>
                  </a:cubicBezTo>
                  <a:lnTo>
                    <a:pt x="0" y="32526"/>
                  </a:lnTo>
                  <a:cubicBezTo>
                    <a:pt x="0" y="23899"/>
                    <a:pt x="3427" y="15626"/>
                    <a:pt x="9527" y="9527"/>
                  </a:cubicBezTo>
                  <a:cubicBezTo>
                    <a:pt x="15626" y="3427"/>
                    <a:pt x="23899" y="0"/>
                    <a:pt x="32526" y="0"/>
                  </a:cubicBezTo>
                  <a:close/>
                </a:path>
              </a:pathLst>
            </a:custGeom>
            <a:solidFill>
              <a:srgbClr val="2667FF"/>
            </a:solidFill>
          </p:spPr>
        </p:sp>
        <p:sp>
          <p:nvSpPr>
            <p:cNvPr id="17" name="TextBox 17"/>
            <p:cNvSpPr txBox="1"/>
            <p:nvPr/>
          </p:nvSpPr>
          <p:spPr>
            <a:xfrm>
              <a:off x="0" y="-85725"/>
              <a:ext cx="806552" cy="328731"/>
            </a:xfrm>
            <a:prstGeom prst="rect">
              <a:avLst/>
            </a:prstGeom>
          </p:spPr>
          <p:txBody>
            <a:bodyPr lIns="254000" tIns="254000" rIns="254000" bIns="254000" rtlCol="0" anchor="ctr"/>
            <a:lstStyle/>
            <a:p>
              <a:pPr algn="ctr">
                <a:lnSpc>
                  <a:spcPts val="3499"/>
                </a:lnSpc>
              </a:pPr>
              <a:r>
                <a:rPr lang="en-US" sz="2499">
                  <a:solidFill>
                    <a:srgbClr val="FFFFFF"/>
                  </a:solidFill>
                  <a:latin typeface="Codec Pro Bold"/>
                </a:rPr>
                <a:t>FEBRUARY’24</a:t>
              </a:r>
            </a:p>
          </p:txBody>
        </p:sp>
      </p:grpSp>
      <p:sp>
        <p:nvSpPr>
          <p:cNvPr id="18" name="AutoShape 18"/>
          <p:cNvSpPr/>
          <p:nvPr/>
        </p:nvSpPr>
        <p:spPr>
          <a:xfrm>
            <a:off x="4690640" y="5183512"/>
            <a:ext cx="728437" cy="0"/>
          </a:xfrm>
          <a:prstGeom prst="line">
            <a:avLst/>
          </a:prstGeom>
          <a:ln w="9525" cap="flat">
            <a:solidFill>
              <a:srgbClr val="FFFFFF"/>
            </a:solidFill>
            <a:prstDash val="solid"/>
            <a:headEnd type="none" w="sm" len="sm"/>
            <a:tailEnd type="none" w="sm" len="sm"/>
          </a:ln>
        </p:spPr>
      </p:sp>
      <p:sp>
        <p:nvSpPr>
          <p:cNvPr id="19" name="AutoShape 19"/>
          <p:cNvSpPr/>
          <p:nvPr/>
        </p:nvSpPr>
        <p:spPr>
          <a:xfrm>
            <a:off x="8751440" y="5183512"/>
            <a:ext cx="728437" cy="0"/>
          </a:xfrm>
          <a:prstGeom prst="line">
            <a:avLst/>
          </a:prstGeom>
          <a:ln w="9525" cap="flat">
            <a:solidFill>
              <a:srgbClr val="FFFFFF"/>
            </a:solidFill>
            <a:prstDash val="solid"/>
            <a:headEnd type="none" w="sm" len="sm"/>
            <a:tailEnd type="none" w="sm" len="sm"/>
          </a:ln>
        </p:spPr>
      </p:sp>
      <p:sp>
        <p:nvSpPr>
          <p:cNvPr id="20" name="AutoShape 20"/>
          <p:cNvSpPr/>
          <p:nvPr/>
        </p:nvSpPr>
        <p:spPr>
          <a:xfrm>
            <a:off x="12812240" y="5183512"/>
            <a:ext cx="728437" cy="0"/>
          </a:xfrm>
          <a:prstGeom prst="line">
            <a:avLst/>
          </a:prstGeom>
          <a:ln w="9525" cap="flat">
            <a:solidFill>
              <a:srgbClr val="FFFFFF"/>
            </a:solidFill>
            <a:prstDash val="solid"/>
            <a:headEnd type="none" w="sm" len="sm"/>
            <a:tailEnd type="none" w="sm" len="sm"/>
          </a:ln>
        </p:spPr>
      </p:sp>
      <p:sp>
        <p:nvSpPr>
          <p:cNvPr id="21" name="TextBox 21"/>
          <p:cNvSpPr txBox="1"/>
          <p:nvPr/>
        </p:nvSpPr>
        <p:spPr>
          <a:xfrm>
            <a:off x="1297057" y="5880838"/>
            <a:ext cx="3393583" cy="2037080"/>
          </a:xfrm>
          <a:prstGeom prst="rect">
            <a:avLst/>
          </a:prstGeom>
        </p:spPr>
        <p:txBody>
          <a:bodyPr lIns="0" tIns="0" rIns="0" bIns="0" rtlCol="0" anchor="t">
            <a:spAutoFit/>
          </a:bodyPr>
          <a:lstStyle/>
          <a:p>
            <a:pPr algn="ctr">
              <a:lnSpc>
                <a:spcPts val="3220"/>
              </a:lnSpc>
            </a:pPr>
            <a:r>
              <a:rPr lang="en-US" sz="2300">
                <a:solidFill>
                  <a:srgbClr val="FFFFFF"/>
                </a:solidFill>
                <a:latin typeface="Codec Pro"/>
              </a:rPr>
              <a:t>Literature review, dataset acquisition (MIMIC-CXR, NIH Chest X-ray Dataset), initial experiments.</a:t>
            </a:r>
          </a:p>
        </p:txBody>
      </p:sp>
      <p:sp>
        <p:nvSpPr>
          <p:cNvPr id="22" name="TextBox 22"/>
          <p:cNvSpPr txBox="1"/>
          <p:nvPr/>
        </p:nvSpPr>
        <p:spPr>
          <a:xfrm>
            <a:off x="5419077" y="5880838"/>
            <a:ext cx="3393583" cy="2037080"/>
          </a:xfrm>
          <a:prstGeom prst="rect">
            <a:avLst/>
          </a:prstGeom>
        </p:spPr>
        <p:txBody>
          <a:bodyPr lIns="0" tIns="0" rIns="0" bIns="0" rtlCol="0" anchor="t">
            <a:spAutoFit/>
          </a:bodyPr>
          <a:lstStyle/>
          <a:p>
            <a:pPr algn="ctr">
              <a:lnSpc>
                <a:spcPts val="3220"/>
              </a:lnSpc>
            </a:pPr>
            <a:r>
              <a:rPr lang="en-US" sz="2300">
                <a:solidFill>
                  <a:srgbClr val="FFFFFF"/>
                </a:solidFill>
                <a:latin typeface="Codec Pro"/>
              </a:rPr>
              <a:t>GAN and attention model design and implementation, initial training and validation on selected datasets.</a:t>
            </a:r>
          </a:p>
        </p:txBody>
      </p:sp>
      <p:sp>
        <p:nvSpPr>
          <p:cNvPr id="23" name="TextBox 23"/>
          <p:cNvSpPr txBox="1"/>
          <p:nvPr/>
        </p:nvSpPr>
        <p:spPr>
          <a:xfrm>
            <a:off x="9479877" y="5890363"/>
            <a:ext cx="3393583" cy="2037080"/>
          </a:xfrm>
          <a:prstGeom prst="rect">
            <a:avLst/>
          </a:prstGeom>
        </p:spPr>
        <p:txBody>
          <a:bodyPr lIns="0" tIns="0" rIns="0" bIns="0" rtlCol="0" anchor="t">
            <a:spAutoFit/>
          </a:bodyPr>
          <a:lstStyle/>
          <a:p>
            <a:pPr algn="ctr">
              <a:lnSpc>
                <a:spcPts val="3220"/>
              </a:lnSpc>
            </a:pPr>
            <a:r>
              <a:rPr lang="en-US" sz="2300">
                <a:solidFill>
                  <a:srgbClr val="FFFFFF"/>
                </a:solidFill>
                <a:latin typeface="Codec Pro"/>
              </a:rPr>
              <a:t>Model refinement, hyperparameter tuning, comparison with existing methods, preliminary analysis.</a:t>
            </a:r>
          </a:p>
        </p:txBody>
      </p:sp>
      <p:sp>
        <p:nvSpPr>
          <p:cNvPr id="24" name="TextBox 24"/>
          <p:cNvSpPr txBox="1"/>
          <p:nvPr/>
        </p:nvSpPr>
        <p:spPr>
          <a:xfrm>
            <a:off x="13597360" y="5880838"/>
            <a:ext cx="3393583" cy="3237230"/>
          </a:xfrm>
          <a:prstGeom prst="rect">
            <a:avLst/>
          </a:prstGeom>
        </p:spPr>
        <p:txBody>
          <a:bodyPr lIns="0" tIns="0" rIns="0" bIns="0" rtlCol="0" anchor="t">
            <a:spAutoFit/>
          </a:bodyPr>
          <a:lstStyle/>
          <a:p>
            <a:pPr algn="ctr">
              <a:lnSpc>
                <a:spcPts val="3220"/>
              </a:lnSpc>
            </a:pPr>
            <a:r>
              <a:rPr lang="en-US" sz="2300">
                <a:solidFill>
                  <a:srgbClr val="FFFFFF"/>
                </a:solidFill>
                <a:latin typeface="Codec Pro"/>
              </a:rPr>
              <a:t>Finalization of experiments, results, analysis, paper writing, preparation of presentation and submission to publications by end of March.</a:t>
            </a:r>
          </a:p>
        </p:txBody>
      </p:sp>
      <p:sp>
        <p:nvSpPr>
          <p:cNvPr id="25" name="TextBox 25"/>
          <p:cNvSpPr txBox="1"/>
          <p:nvPr/>
        </p:nvSpPr>
        <p:spPr>
          <a:xfrm>
            <a:off x="7787268" y="8938260"/>
            <a:ext cx="2713464" cy="320040"/>
          </a:xfrm>
          <a:prstGeom prst="rect">
            <a:avLst/>
          </a:prstGeom>
        </p:spPr>
        <p:txBody>
          <a:bodyPr lIns="0" tIns="0" rIns="0" bIns="0" rtlCol="0" anchor="t">
            <a:spAutoFit/>
          </a:bodyPr>
          <a:lstStyle/>
          <a:p>
            <a:pPr marL="0" lvl="0" indent="0" algn="ctr">
              <a:lnSpc>
                <a:spcPts val="2340"/>
              </a:lnSpc>
              <a:spcBef>
                <a:spcPct val="0"/>
              </a:spcBef>
            </a:pPr>
            <a:r>
              <a:rPr lang="en-US" sz="1800" u="sng">
                <a:solidFill>
                  <a:srgbClr val="1B131B"/>
                </a:solidFill>
                <a:latin typeface="Codec Pro Bold"/>
                <a:hlinkClick r:id="rId4" action="ppaction://hlinksldjump"/>
              </a:rPr>
              <a:t>Back to Agenda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1381</Words>
  <Application>Microsoft Office PowerPoint</Application>
  <PresentationFormat>Custom</PresentationFormat>
  <Paragraphs>83</Paragraphs>
  <Slides>11</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Codec Pro</vt:lpstr>
      <vt:lpstr>Google Sans</vt:lpstr>
      <vt:lpstr>Arial</vt:lpstr>
      <vt:lpstr>Calibri</vt:lpstr>
      <vt:lpstr>Codec Pro Bold</vt:lpstr>
      <vt:lpstr>Söhne</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Leveraging Transformer-Guided GANs and Attention-based Highlighting for Improved Anomaly Detection in Medical Images</dc:title>
  <dc:creator>Nayan Khemka</dc:creator>
  <cp:lastModifiedBy>Nayan Khemka</cp:lastModifiedBy>
  <cp:revision>2</cp:revision>
  <dcterms:created xsi:type="dcterms:W3CDTF">2006-08-16T00:00:00Z</dcterms:created>
  <dcterms:modified xsi:type="dcterms:W3CDTF">2023-12-15T03:39:41Z</dcterms:modified>
  <dc:identifier>DAF28gWiBig</dc:identifier>
</cp:coreProperties>
</file>

<file path=docProps/thumbnail.jpeg>
</file>